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Lato" panose="020F0502020204030204" pitchFamily="3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35663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54429"/>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282824"/>
                </a:solidFill>
                <a:latin typeface="Lato Bold" pitchFamily="34" charset="0"/>
                <a:ea typeface="Lato Bold" pitchFamily="34" charset="-122"/>
                <a:cs typeface="Lato Bold" pitchFamily="34" charset="-120"/>
              </a:rPr>
              <a:t>Customer Segmentation Using K-Means</a:t>
            </a:r>
            <a:endParaRPr lang="en-US" sz="4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992862"/>
            <a:ext cx="7665006" cy="708779"/>
          </a:xfrm>
          <a:prstGeom prst="rect">
            <a:avLst/>
          </a:prstGeom>
          <a:noFill/>
          <a:ln/>
        </p:spPr>
        <p:txBody>
          <a:bodyPr wrap="none" lIns="0" tIns="0" rIns="0" bIns="0" rtlCol="0" anchor="t"/>
          <a:lstStyle/>
          <a:p>
            <a:pPr marL="0" indent="0" algn="l">
              <a:lnSpc>
                <a:spcPts val="5550"/>
              </a:lnSpc>
              <a:buNone/>
            </a:pPr>
            <a:r>
              <a:rPr lang="en-US" sz="4450" b="1" dirty="0">
                <a:solidFill>
                  <a:srgbClr val="282824"/>
                </a:solidFill>
                <a:latin typeface="Lato Bold" pitchFamily="34" charset="0"/>
                <a:ea typeface="Lato Bold" pitchFamily="34" charset="-122"/>
                <a:cs typeface="Lato Bold" pitchFamily="34" charset="-120"/>
              </a:rPr>
              <a:t>Targeted Marketing Strategies</a:t>
            </a:r>
            <a:endParaRPr lang="en-US" sz="4450" dirty="0"/>
          </a:p>
        </p:txBody>
      </p:sp>
      <p:sp>
        <p:nvSpPr>
          <p:cNvPr id="3" name="Shape 1"/>
          <p:cNvSpPr/>
          <p:nvPr/>
        </p:nvSpPr>
        <p:spPr>
          <a:xfrm>
            <a:off x="793790" y="2155269"/>
            <a:ext cx="13042821" cy="5081349"/>
          </a:xfrm>
          <a:prstGeom prst="roundRect">
            <a:avLst>
              <a:gd name="adj" fmla="val 670"/>
            </a:avLst>
          </a:prstGeom>
          <a:noFill/>
          <a:ln w="7620">
            <a:solidFill>
              <a:srgbClr val="000000">
                <a:alpha val="8000"/>
              </a:srgbClr>
            </a:solidFill>
            <a:prstDash val="solid"/>
          </a:ln>
        </p:spPr>
      </p:sp>
      <p:sp>
        <p:nvSpPr>
          <p:cNvPr id="4" name="Shape 2"/>
          <p:cNvSpPr/>
          <p:nvPr/>
        </p:nvSpPr>
        <p:spPr>
          <a:xfrm>
            <a:off x="801410" y="2162889"/>
            <a:ext cx="13027581" cy="1013222"/>
          </a:xfrm>
          <a:prstGeom prst="rect">
            <a:avLst/>
          </a:prstGeom>
          <a:solidFill>
            <a:srgbClr val="FFFFFF">
              <a:alpha val="4000"/>
            </a:srgbClr>
          </a:solidFill>
          <a:ln/>
        </p:spPr>
      </p:sp>
      <p:sp>
        <p:nvSpPr>
          <p:cNvPr id="5" name="Text 3"/>
          <p:cNvSpPr/>
          <p:nvPr/>
        </p:nvSpPr>
        <p:spPr>
          <a:xfrm>
            <a:off x="1028462" y="2306598"/>
            <a:ext cx="845225"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0</a:t>
            </a:r>
            <a:endParaRPr lang="en-US" sz="1750" dirty="0"/>
          </a:p>
        </p:txBody>
      </p:sp>
      <p:sp>
        <p:nvSpPr>
          <p:cNvPr id="6" name="Text 4"/>
          <p:cNvSpPr/>
          <p:nvPr/>
        </p:nvSpPr>
        <p:spPr>
          <a:xfrm>
            <a:off x="2334935" y="2306598"/>
            <a:ext cx="3446978"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Loyal, older spenders</a:t>
            </a:r>
            <a:endParaRPr lang="en-US" sz="1750" dirty="0"/>
          </a:p>
        </p:txBody>
      </p:sp>
      <p:sp>
        <p:nvSpPr>
          <p:cNvPr id="7" name="Text 5"/>
          <p:cNvSpPr/>
          <p:nvPr/>
        </p:nvSpPr>
        <p:spPr>
          <a:xfrm>
            <a:off x="6243161" y="2306598"/>
            <a:ext cx="7359015" cy="725805"/>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Implement exclusive loyalty programs and offer personalized referral coupons to maintain engagement.</a:t>
            </a:r>
            <a:endParaRPr lang="en-US" sz="1750" dirty="0"/>
          </a:p>
        </p:txBody>
      </p:sp>
      <p:sp>
        <p:nvSpPr>
          <p:cNvPr id="8" name="Shape 6"/>
          <p:cNvSpPr/>
          <p:nvPr/>
        </p:nvSpPr>
        <p:spPr>
          <a:xfrm>
            <a:off x="801410" y="3176111"/>
            <a:ext cx="13027581" cy="1013222"/>
          </a:xfrm>
          <a:prstGeom prst="rect">
            <a:avLst/>
          </a:prstGeom>
          <a:solidFill>
            <a:srgbClr val="000000">
              <a:alpha val="4000"/>
            </a:srgbClr>
          </a:solidFill>
          <a:ln/>
        </p:spPr>
      </p:sp>
      <p:sp>
        <p:nvSpPr>
          <p:cNvPr id="9" name="Text 7"/>
          <p:cNvSpPr/>
          <p:nvPr/>
        </p:nvSpPr>
        <p:spPr>
          <a:xfrm>
            <a:off x="1028462" y="3319820"/>
            <a:ext cx="845225"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1</a:t>
            </a:r>
            <a:endParaRPr lang="en-US" sz="1750" dirty="0"/>
          </a:p>
        </p:txBody>
      </p:sp>
      <p:sp>
        <p:nvSpPr>
          <p:cNvPr id="10" name="Text 8"/>
          <p:cNvSpPr/>
          <p:nvPr/>
        </p:nvSpPr>
        <p:spPr>
          <a:xfrm>
            <a:off x="2334935" y="3319820"/>
            <a:ext cx="3446978"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High spend, high income</a:t>
            </a:r>
            <a:endParaRPr lang="en-US" sz="1750" dirty="0"/>
          </a:p>
        </p:txBody>
      </p:sp>
      <p:sp>
        <p:nvSpPr>
          <p:cNvPr id="11" name="Text 9"/>
          <p:cNvSpPr/>
          <p:nvPr/>
        </p:nvSpPr>
        <p:spPr>
          <a:xfrm>
            <a:off x="6243161" y="3319820"/>
            <a:ext cx="7359015" cy="725805"/>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Focus on upsell opportunities for luxury goods, premium memberships, and exclusive concierge services.</a:t>
            </a:r>
            <a:endParaRPr lang="en-US" sz="1750" dirty="0"/>
          </a:p>
        </p:txBody>
      </p:sp>
      <p:sp>
        <p:nvSpPr>
          <p:cNvPr id="12" name="Shape 10"/>
          <p:cNvSpPr/>
          <p:nvPr/>
        </p:nvSpPr>
        <p:spPr>
          <a:xfrm>
            <a:off x="801410" y="4189333"/>
            <a:ext cx="13027581" cy="1013222"/>
          </a:xfrm>
          <a:prstGeom prst="rect">
            <a:avLst/>
          </a:prstGeom>
          <a:solidFill>
            <a:srgbClr val="FFFFFF">
              <a:alpha val="4000"/>
            </a:srgbClr>
          </a:solidFill>
          <a:ln/>
        </p:spPr>
      </p:sp>
      <p:sp>
        <p:nvSpPr>
          <p:cNvPr id="13" name="Text 11"/>
          <p:cNvSpPr/>
          <p:nvPr/>
        </p:nvSpPr>
        <p:spPr>
          <a:xfrm>
            <a:off x="1028462" y="4333042"/>
            <a:ext cx="845225"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2</a:t>
            </a:r>
            <a:endParaRPr lang="en-US" sz="1750" dirty="0"/>
          </a:p>
        </p:txBody>
      </p:sp>
      <p:sp>
        <p:nvSpPr>
          <p:cNvPr id="14" name="Text 12"/>
          <p:cNvSpPr/>
          <p:nvPr/>
        </p:nvSpPr>
        <p:spPr>
          <a:xfrm>
            <a:off x="2334935" y="4333042"/>
            <a:ext cx="3446978"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Budget-conscious youth</a:t>
            </a:r>
            <a:endParaRPr lang="en-US" sz="1750" dirty="0"/>
          </a:p>
        </p:txBody>
      </p:sp>
      <p:sp>
        <p:nvSpPr>
          <p:cNvPr id="15" name="Text 13"/>
          <p:cNvSpPr/>
          <p:nvPr/>
        </p:nvSpPr>
        <p:spPr>
          <a:xfrm>
            <a:off x="6243161" y="4333042"/>
            <a:ext cx="7359015" cy="725805"/>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Leverage flash sales, collaborate with social media influencers, and integrate gamification to drive purchases.</a:t>
            </a:r>
            <a:endParaRPr lang="en-US" sz="1750" dirty="0"/>
          </a:p>
        </p:txBody>
      </p:sp>
      <p:sp>
        <p:nvSpPr>
          <p:cNvPr id="16" name="Shape 14"/>
          <p:cNvSpPr/>
          <p:nvPr/>
        </p:nvSpPr>
        <p:spPr>
          <a:xfrm>
            <a:off x="801410" y="5202555"/>
            <a:ext cx="13027581" cy="1013222"/>
          </a:xfrm>
          <a:prstGeom prst="rect">
            <a:avLst/>
          </a:prstGeom>
          <a:solidFill>
            <a:srgbClr val="000000">
              <a:alpha val="4000"/>
            </a:srgbClr>
          </a:solidFill>
          <a:ln/>
        </p:spPr>
      </p:sp>
      <p:sp>
        <p:nvSpPr>
          <p:cNvPr id="17" name="Text 15"/>
          <p:cNvSpPr/>
          <p:nvPr/>
        </p:nvSpPr>
        <p:spPr>
          <a:xfrm>
            <a:off x="1028462" y="5346263"/>
            <a:ext cx="845225"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3</a:t>
            </a:r>
            <a:endParaRPr lang="en-US" sz="1750" dirty="0"/>
          </a:p>
        </p:txBody>
      </p:sp>
      <p:sp>
        <p:nvSpPr>
          <p:cNvPr id="18" name="Text 16"/>
          <p:cNvSpPr/>
          <p:nvPr/>
        </p:nvSpPr>
        <p:spPr>
          <a:xfrm>
            <a:off x="2334935" y="5346263"/>
            <a:ext cx="3446978"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Balanced income and spend</a:t>
            </a:r>
            <a:endParaRPr lang="en-US" sz="1750" dirty="0"/>
          </a:p>
        </p:txBody>
      </p:sp>
      <p:sp>
        <p:nvSpPr>
          <p:cNvPr id="19" name="Text 17"/>
          <p:cNvSpPr/>
          <p:nvPr/>
        </p:nvSpPr>
        <p:spPr>
          <a:xfrm>
            <a:off x="6243161" y="5346263"/>
            <a:ext cx="7359015" cy="725805"/>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Develop cross-selling campaigns for complementary products and seasonal promotions tailored to their interests.</a:t>
            </a:r>
            <a:endParaRPr lang="en-US" sz="1750" dirty="0"/>
          </a:p>
        </p:txBody>
      </p:sp>
      <p:sp>
        <p:nvSpPr>
          <p:cNvPr id="20" name="Shape 18"/>
          <p:cNvSpPr/>
          <p:nvPr/>
        </p:nvSpPr>
        <p:spPr>
          <a:xfrm>
            <a:off x="801410" y="6215777"/>
            <a:ext cx="13027581" cy="1013222"/>
          </a:xfrm>
          <a:prstGeom prst="rect">
            <a:avLst/>
          </a:prstGeom>
          <a:solidFill>
            <a:srgbClr val="FFFFFF">
              <a:alpha val="4000"/>
            </a:srgbClr>
          </a:solidFill>
          <a:ln/>
        </p:spPr>
      </p:sp>
      <p:sp>
        <p:nvSpPr>
          <p:cNvPr id="21" name="Text 19"/>
          <p:cNvSpPr/>
          <p:nvPr/>
        </p:nvSpPr>
        <p:spPr>
          <a:xfrm>
            <a:off x="1028462" y="6359485"/>
            <a:ext cx="845225"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4</a:t>
            </a:r>
            <a:endParaRPr lang="en-US" sz="1750" dirty="0"/>
          </a:p>
        </p:txBody>
      </p:sp>
      <p:sp>
        <p:nvSpPr>
          <p:cNvPr id="22" name="Text 20"/>
          <p:cNvSpPr/>
          <p:nvPr/>
        </p:nvSpPr>
        <p:spPr>
          <a:xfrm>
            <a:off x="2334935" y="6359485"/>
            <a:ext cx="3446978" cy="362903"/>
          </a:xfrm>
          <a:prstGeom prst="rect">
            <a:avLst/>
          </a:prstGeom>
          <a:noFill/>
          <a:ln/>
        </p:spPr>
        <p:txBody>
          <a:bodyPr wrap="non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Wealthy but disengaged</a:t>
            </a:r>
            <a:endParaRPr lang="en-US" sz="1750" dirty="0"/>
          </a:p>
        </p:txBody>
      </p:sp>
      <p:sp>
        <p:nvSpPr>
          <p:cNvPr id="23" name="Text 21"/>
          <p:cNvSpPr/>
          <p:nvPr/>
        </p:nvSpPr>
        <p:spPr>
          <a:xfrm>
            <a:off x="6243161" y="6359485"/>
            <a:ext cx="7359015" cy="725805"/>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Initiate highly personalized engagement campaigns and compelling brand storytelling to pique their interest and encourage spending.</a:t>
            </a:r>
            <a:endParaRPr lang="en-US" sz="1750" dirty="0"/>
          </a:p>
        </p:txBody>
      </p:sp>
      <p:pic>
        <p:nvPicPr>
          <p:cNvPr id="24" name="Picture 23">
            <a:extLst>
              <a:ext uri="{FF2B5EF4-FFF2-40B4-BE49-F238E27FC236}">
                <a16:creationId xmlns:a16="http://schemas.microsoft.com/office/drawing/2014/main" id="{D9670BAD-E627-08B3-3042-4DD2F0DB979F}"/>
              </a:ext>
            </a:extLst>
          </p:cNvPr>
          <p:cNvPicPr>
            <a:picLocks noChangeAspect="1"/>
          </p:cNvPicPr>
          <p:nvPr/>
        </p:nvPicPr>
        <p:blipFill>
          <a:blip r:embed="rId3"/>
          <a:stretch>
            <a:fillRect/>
          </a:stretch>
        </p:blipFill>
        <p:spPr>
          <a:xfrm>
            <a:off x="12872696" y="7760441"/>
            <a:ext cx="1757704" cy="37152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38206"/>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282824"/>
                </a:solidFill>
                <a:latin typeface="Lato Bold" pitchFamily="34" charset="0"/>
                <a:ea typeface="Lato Bold" pitchFamily="34" charset="-122"/>
                <a:cs typeface="Lato Bold" pitchFamily="34" charset="-120"/>
              </a:rPr>
              <a:t>Addressing Customer Diversity</a:t>
            </a:r>
            <a:endParaRPr lang="en-US" sz="4450" dirty="0"/>
          </a:p>
        </p:txBody>
      </p:sp>
      <p:sp>
        <p:nvSpPr>
          <p:cNvPr id="4" name="Text 1"/>
          <p:cNvSpPr/>
          <p:nvPr/>
        </p:nvSpPr>
        <p:spPr>
          <a:xfrm>
            <a:off x="793790" y="3595926"/>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Businesses often struggle to gain a nuanced understanding of their diverse customer base. Our objective is to apply K-Means clustering, a powerful unsupervised learning algorithm, to segment customers into distinct groups based on key behavioral metrics.</a:t>
            </a:r>
            <a:endParaRPr lang="en-US" sz="1750" dirty="0"/>
          </a:p>
        </p:txBody>
      </p:sp>
      <p:sp>
        <p:nvSpPr>
          <p:cNvPr id="5" name="Text 2"/>
          <p:cNvSpPr/>
          <p:nvPr/>
        </p:nvSpPr>
        <p:spPr>
          <a:xfrm>
            <a:off x="793790" y="530268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We focus on three primary features for segmentation: customer </a:t>
            </a:r>
            <a:r>
              <a:rPr lang="en-US" sz="1750" b="1" dirty="0">
                <a:solidFill>
                  <a:srgbClr val="4A4A45"/>
                </a:solidFill>
                <a:latin typeface="Lato" pitchFamily="34" charset="0"/>
                <a:ea typeface="Lato" pitchFamily="34" charset="-122"/>
                <a:cs typeface="Lato" pitchFamily="34" charset="-120"/>
              </a:rPr>
              <a:t>age</a:t>
            </a:r>
            <a:r>
              <a:rPr lang="en-US" sz="1750" dirty="0">
                <a:solidFill>
                  <a:srgbClr val="4A4A45"/>
                </a:solidFill>
                <a:latin typeface="Lato" pitchFamily="34" charset="0"/>
                <a:ea typeface="Lato" pitchFamily="34" charset="-122"/>
                <a:cs typeface="Lato" pitchFamily="34" charset="-120"/>
              </a:rPr>
              <a:t>, </a:t>
            </a:r>
            <a:r>
              <a:rPr lang="en-US" sz="1750" b="1" dirty="0">
                <a:solidFill>
                  <a:srgbClr val="4A4A45"/>
                </a:solidFill>
                <a:latin typeface="Lato" pitchFamily="34" charset="0"/>
                <a:ea typeface="Lato" pitchFamily="34" charset="-122"/>
                <a:cs typeface="Lato" pitchFamily="34" charset="-120"/>
              </a:rPr>
              <a:t>annual income</a:t>
            </a:r>
            <a:r>
              <a:rPr lang="en-US" sz="1750" dirty="0">
                <a:solidFill>
                  <a:srgbClr val="4A4A45"/>
                </a:solidFill>
                <a:latin typeface="Lato" pitchFamily="34" charset="0"/>
                <a:ea typeface="Lato" pitchFamily="34" charset="-122"/>
                <a:cs typeface="Lato" pitchFamily="34" charset="-120"/>
              </a:rPr>
              <a:t>, and a proprietary </a:t>
            </a:r>
            <a:r>
              <a:rPr lang="en-US" sz="1750" b="1" dirty="0">
                <a:solidFill>
                  <a:srgbClr val="4A4A45"/>
                </a:solidFill>
                <a:latin typeface="Lato" pitchFamily="34" charset="0"/>
                <a:ea typeface="Lato" pitchFamily="34" charset="-122"/>
                <a:cs typeface="Lato" pitchFamily="34" charset="-120"/>
              </a:rPr>
              <a:t>spending score</a:t>
            </a:r>
            <a:r>
              <a:rPr lang="en-US" sz="1750" dirty="0">
                <a:solidFill>
                  <a:srgbClr val="4A4A45"/>
                </a:solidFill>
                <a:latin typeface="Lato" pitchFamily="34" charset="0"/>
                <a:ea typeface="Lato" pitchFamily="34" charset="-122"/>
                <a:cs typeface="Lato" pitchFamily="34" charset="-120"/>
              </a:rPr>
              <a:t> derived from transactional data. This segmentation will enable targeted marketing strategies.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1638" y="566976"/>
            <a:ext cx="9017913" cy="644366"/>
          </a:xfrm>
          <a:prstGeom prst="rect">
            <a:avLst/>
          </a:prstGeom>
          <a:noFill/>
          <a:ln/>
        </p:spPr>
        <p:txBody>
          <a:bodyPr wrap="none" lIns="0" tIns="0" rIns="0" bIns="0" rtlCol="0" anchor="t"/>
          <a:lstStyle/>
          <a:p>
            <a:pPr marL="0" indent="0" algn="l">
              <a:lnSpc>
                <a:spcPts val="5050"/>
              </a:lnSpc>
              <a:buNone/>
            </a:pPr>
            <a:r>
              <a:rPr lang="en-US" sz="4050" b="1" dirty="0">
                <a:solidFill>
                  <a:srgbClr val="282824"/>
                </a:solidFill>
                <a:latin typeface="Lato Bold" pitchFamily="34" charset="0"/>
                <a:ea typeface="Lato Bold" pitchFamily="34" charset="-122"/>
                <a:cs typeface="Lato Bold" pitchFamily="34" charset="-120"/>
              </a:rPr>
              <a:t>Dataset Overview: Mall_Customers.csv</a:t>
            </a:r>
            <a:endParaRPr lang="en-US" sz="4050" dirty="0"/>
          </a:p>
        </p:txBody>
      </p:sp>
      <p:sp>
        <p:nvSpPr>
          <p:cNvPr id="3" name="Text 1"/>
          <p:cNvSpPr/>
          <p:nvPr/>
        </p:nvSpPr>
        <p:spPr>
          <a:xfrm>
            <a:off x="721638" y="1706047"/>
            <a:ext cx="6342102" cy="989767"/>
          </a:xfrm>
          <a:prstGeom prst="rect">
            <a:avLst/>
          </a:prstGeom>
          <a:noFill/>
          <a:ln/>
        </p:spPr>
        <p:txBody>
          <a:bodyPr wrap="square" lIns="0" tIns="0" rIns="0" bIns="0" rtlCol="0" anchor="t"/>
          <a:lstStyle/>
          <a:p>
            <a:pPr marL="0" indent="0" algn="l">
              <a:lnSpc>
                <a:spcPts val="2550"/>
              </a:lnSpc>
              <a:buNone/>
            </a:pPr>
            <a:r>
              <a:rPr lang="en-US" sz="1600" dirty="0">
                <a:solidFill>
                  <a:srgbClr val="4A4A45"/>
                </a:solidFill>
                <a:latin typeface="Lato" pitchFamily="34" charset="0"/>
                <a:ea typeface="Lato" pitchFamily="34" charset="-122"/>
                <a:cs typeface="Lato" pitchFamily="34" charset="-120"/>
              </a:rPr>
              <a:t>Our analysis is based on the </a:t>
            </a:r>
            <a:r>
              <a:rPr lang="en-US" sz="1600" b="1" dirty="0">
                <a:solidFill>
                  <a:srgbClr val="4A4A45"/>
                </a:solidFill>
                <a:latin typeface="Lato" pitchFamily="34" charset="0"/>
                <a:ea typeface="Lato" pitchFamily="34" charset="-122"/>
                <a:cs typeface="Lato" pitchFamily="34" charset="-120"/>
              </a:rPr>
              <a:t>Mall_Customers.csv</a:t>
            </a:r>
            <a:r>
              <a:rPr lang="en-US" sz="1600" dirty="0">
                <a:solidFill>
                  <a:srgbClr val="4A4A45"/>
                </a:solidFill>
                <a:latin typeface="Lato" pitchFamily="34" charset="0"/>
                <a:ea typeface="Lato" pitchFamily="34" charset="-122"/>
                <a:cs typeface="Lato" pitchFamily="34" charset="-120"/>
              </a:rPr>
              <a:t> dataset, comprising data for 200 unique customers. Each record in the dataset provides critical information for our segmentation efforts.</a:t>
            </a:r>
            <a:endParaRPr lang="en-US" sz="1600" dirty="0"/>
          </a:p>
        </p:txBody>
      </p:sp>
      <p:sp>
        <p:nvSpPr>
          <p:cNvPr id="4" name="Text 2"/>
          <p:cNvSpPr/>
          <p:nvPr/>
        </p:nvSpPr>
        <p:spPr>
          <a:xfrm>
            <a:off x="721638" y="2881313"/>
            <a:ext cx="6342102" cy="659844"/>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4A4A45"/>
                </a:solidFill>
                <a:latin typeface="Lato" pitchFamily="34" charset="0"/>
                <a:ea typeface="Lato" pitchFamily="34" charset="-122"/>
                <a:cs typeface="Lato" pitchFamily="34" charset="-120"/>
              </a:rPr>
              <a:t>Number of Records:</a:t>
            </a:r>
            <a:r>
              <a:rPr lang="en-US" sz="1600" dirty="0">
                <a:solidFill>
                  <a:srgbClr val="4A4A45"/>
                </a:solidFill>
                <a:latin typeface="Lato" pitchFamily="34" charset="0"/>
                <a:ea typeface="Lato" pitchFamily="34" charset="-122"/>
                <a:cs typeface="Lato" pitchFamily="34" charset="-120"/>
              </a:rPr>
              <a:t> 200 customers, providing a substantial sample size for robust clustering.</a:t>
            </a:r>
            <a:endParaRPr lang="en-US" sz="1600" dirty="0"/>
          </a:p>
        </p:txBody>
      </p:sp>
      <p:sp>
        <p:nvSpPr>
          <p:cNvPr id="5" name="Text 3"/>
          <p:cNvSpPr/>
          <p:nvPr/>
        </p:nvSpPr>
        <p:spPr>
          <a:xfrm>
            <a:off x="721638" y="3613309"/>
            <a:ext cx="6342102" cy="989767"/>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4A4A45"/>
                </a:solidFill>
                <a:latin typeface="Lato" pitchFamily="34" charset="0"/>
                <a:ea typeface="Lato" pitchFamily="34" charset="-122"/>
                <a:cs typeface="Lato" pitchFamily="34" charset="-120"/>
              </a:rPr>
              <a:t>Key Features:</a:t>
            </a:r>
            <a:r>
              <a:rPr lang="en-US" sz="1600" dirty="0">
                <a:solidFill>
                  <a:srgbClr val="4A4A45"/>
                </a:solidFill>
                <a:latin typeface="Lato" pitchFamily="34" charset="0"/>
                <a:ea typeface="Lato" pitchFamily="34" charset="-122"/>
                <a:cs typeface="Lato" pitchFamily="34" charset="-120"/>
              </a:rPr>
              <a:t> The dataset includes 'Age', 'Annual Income (k$)', 'Spending Score (1-100)', and 'Gender'. These attributes capture crucial demographic and behavioral patterns for each customer.</a:t>
            </a:r>
            <a:endParaRPr lang="en-US" sz="1600" dirty="0"/>
          </a:p>
        </p:txBody>
      </p:sp>
      <p:pic>
        <p:nvPicPr>
          <p:cNvPr id="6" name="Image 0" descr="preencoded.png"/>
          <p:cNvPicPr>
            <a:picLocks noChangeAspect="1"/>
          </p:cNvPicPr>
          <p:nvPr/>
        </p:nvPicPr>
        <p:blipFill>
          <a:blip r:embed="rId3"/>
          <a:stretch>
            <a:fillRect/>
          </a:stretch>
        </p:blipFill>
        <p:spPr>
          <a:xfrm>
            <a:off x="8142993" y="1752481"/>
            <a:ext cx="6342102" cy="634210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1638" y="566976"/>
            <a:ext cx="7447359" cy="644366"/>
          </a:xfrm>
          <a:prstGeom prst="rect">
            <a:avLst/>
          </a:prstGeom>
          <a:noFill/>
          <a:ln/>
        </p:spPr>
        <p:txBody>
          <a:bodyPr wrap="none" lIns="0" tIns="0" rIns="0" bIns="0" rtlCol="0" anchor="t"/>
          <a:lstStyle/>
          <a:p>
            <a:pPr marL="0" indent="0" algn="l">
              <a:lnSpc>
                <a:spcPts val="5050"/>
              </a:lnSpc>
              <a:buNone/>
            </a:pPr>
            <a:r>
              <a:rPr lang="en-US" sz="4050" b="1" dirty="0">
                <a:solidFill>
                  <a:srgbClr val="282824"/>
                </a:solidFill>
                <a:latin typeface="Lato Bold" pitchFamily="34" charset="0"/>
                <a:ea typeface="Lato Bold" pitchFamily="34" charset="-122"/>
                <a:cs typeface="Lato Bold" pitchFamily="34" charset="-120"/>
              </a:rPr>
              <a:t>Exploratory Data Analysis (EDA)</a:t>
            </a:r>
            <a:endParaRPr lang="en-US" sz="4050" dirty="0"/>
          </a:p>
        </p:txBody>
      </p:sp>
      <p:sp>
        <p:nvSpPr>
          <p:cNvPr id="3" name="Text 1"/>
          <p:cNvSpPr/>
          <p:nvPr/>
        </p:nvSpPr>
        <p:spPr>
          <a:xfrm>
            <a:off x="721638" y="1706047"/>
            <a:ext cx="6342102" cy="1319689"/>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4A4A45"/>
                </a:solidFill>
                <a:latin typeface="Lato" pitchFamily="34" charset="0"/>
                <a:ea typeface="Lato" pitchFamily="34" charset="-122"/>
                <a:cs typeface="Lato" pitchFamily="34" charset="-120"/>
              </a:rPr>
              <a:t>Distribution Analysis:</a:t>
            </a:r>
            <a:r>
              <a:rPr lang="en-US" sz="1600" dirty="0">
                <a:solidFill>
                  <a:srgbClr val="4A4A45"/>
                </a:solidFill>
                <a:latin typeface="Lato" pitchFamily="34" charset="0"/>
                <a:ea typeface="Lato" pitchFamily="34" charset="-122"/>
                <a:cs typeface="Lato" pitchFamily="34" charset="-120"/>
              </a:rPr>
              <a:t> We examined the distribution of 'Age', 'Annual Income', and 'Spending Score' to understand their spread and identify any skewness or outliers. Histograms and density plots were instrumental in this phase.</a:t>
            </a:r>
            <a:endParaRPr lang="en-US" sz="1600" dirty="0"/>
          </a:p>
        </p:txBody>
      </p:sp>
      <p:sp>
        <p:nvSpPr>
          <p:cNvPr id="4" name="Text 2"/>
          <p:cNvSpPr/>
          <p:nvPr/>
        </p:nvSpPr>
        <p:spPr>
          <a:xfrm>
            <a:off x="721638" y="3097887"/>
            <a:ext cx="6342102" cy="989767"/>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4A4A45"/>
                </a:solidFill>
                <a:latin typeface="Lato" pitchFamily="34" charset="0"/>
                <a:ea typeface="Lato" pitchFamily="34" charset="-122"/>
                <a:cs typeface="Lato" pitchFamily="34" charset="-120"/>
              </a:rPr>
              <a:t>Correlation Checks:</a:t>
            </a:r>
            <a:r>
              <a:rPr lang="en-US" sz="1600" dirty="0">
                <a:solidFill>
                  <a:srgbClr val="4A4A45"/>
                </a:solidFill>
                <a:latin typeface="Lato" pitchFamily="34" charset="0"/>
                <a:ea typeface="Lato" pitchFamily="34" charset="-122"/>
                <a:cs typeface="Lato" pitchFamily="34" charset="-120"/>
              </a:rPr>
              <a:t> A correlation matrix was computed to assess the relationships between numerical features, identifying dependencies that could influence clustering.</a:t>
            </a:r>
            <a:endParaRPr lang="en-US" sz="1600" dirty="0"/>
          </a:p>
        </p:txBody>
      </p:sp>
      <p:sp>
        <p:nvSpPr>
          <p:cNvPr id="5" name="Text 3"/>
          <p:cNvSpPr/>
          <p:nvPr/>
        </p:nvSpPr>
        <p:spPr>
          <a:xfrm>
            <a:off x="721638" y="4159806"/>
            <a:ext cx="6342102" cy="989767"/>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4A4A45"/>
                </a:solidFill>
                <a:latin typeface="Lato" pitchFamily="34" charset="0"/>
                <a:ea typeface="Lato" pitchFamily="34" charset="-122"/>
                <a:cs typeface="Lato" pitchFamily="34" charset="-120"/>
              </a:rPr>
              <a:t>Boxplot Visualization:</a:t>
            </a:r>
            <a:r>
              <a:rPr lang="en-US" sz="1600" dirty="0">
                <a:solidFill>
                  <a:srgbClr val="4A4A45"/>
                </a:solidFill>
                <a:latin typeface="Lato" pitchFamily="34" charset="0"/>
                <a:ea typeface="Lato" pitchFamily="34" charset="-122"/>
                <a:cs typeface="Lato" pitchFamily="34" charset="-120"/>
              </a:rPr>
              <a:t> Boxplots were generated for each numerical feature to visualize their quartiles and detect the presence of outliers.</a:t>
            </a:r>
            <a:endParaRPr lang="en-US" sz="1600" dirty="0"/>
          </a:p>
        </p:txBody>
      </p:sp>
      <p:sp>
        <p:nvSpPr>
          <p:cNvPr id="6" name="Text 4"/>
          <p:cNvSpPr/>
          <p:nvPr/>
        </p:nvSpPr>
        <p:spPr>
          <a:xfrm>
            <a:off x="721638" y="5221724"/>
            <a:ext cx="6342102" cy="989767"/>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4A4A45"/>
                </a:solidFill>
                <a:latin typeface="Lato" pitchFamily="34" charset="0"/>
                <a:ea typeface="Lato" pitchFamily="34" charset="-122"/>
                <a:cs typeface="Lato" pitchFamily="34" charset="-120"/>
              </a:rPr>
              <a:t>Gender Analysis:</a:t>
            </a:r>
            <a:r>
              <a:rPr lang="en-US" sz="1600" dirty="0">
                <a:solidFill>
                  <a:srgbClr val="4A4A45"/>
                </a:solidFill>
                <a:latin typeface="Lato" pitchFamily="34" charset="0"/>
                <a:ea typeface="Lato" pitchFamily="34" charset="-122"/>
                <a:cs typeface="Lato" pitchFamily="34" charset="-120"/>
              </a:rPr>
              <a:t> Gender distribution was analyzed, and its impact on spending habits was explored to provide additional context for segmentation.</a:t>
            </a:r>
            <a:endParaRPr lang="en-US" sz="1600" dirty="0"/>
          </a:p>
        </p:txBody>
      </p:sp>
      <p:pic>
        <p:nvPicPr>
          <p:cNvPr id="7" name="Image 0" descr="preencoded.png"/>
          <p:cNvPicPr>
            <a:picLocks noChangeAspect="1"/>
          </p:cNvPicPr>
          <p:nvPr/>
        </p:nvPicPr>
        <p:blipFill>
          <a:blip r:embed="rId3"/>
          <a:stretch>
            <a:fillRect/>
          </a:stretch>
        </p:blipFill>
        <p:spPr>
          <a:xfrm>
            <a:off x="8168997" y="1752481"/>
            <a:ext cx="6342102" cy="634210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51390" y="742831"/>
            <a:ext cx="9385221" cy="1275874"/>
          </a:xfrm>
          <a:prstGeom prst="rect">
            <a:avLst/>
          </a:prstGeom>
          <a:noFill/>
          <a:ln/>
        </p:spPr>
        <p:txBody>
          <a:bodyPr wrap="square" lIns="0" tIns="0" rIns="0" bIns="0" rtlCol="0" anchor="t"/>
          <a:lstStyle/>
          <a:p>
            <a:pPr marL="0" indent="0" algn="l">
              <a:lnSpc>
                <a:spcPts val="5000"/>
              </a:lnSpc>
              <a:buNone/>
            </a:pPr>
            <a:r>
              <a:rPr lang="en-US" sz="4000" b="1" dirty="0">
                <a:solidFill>
                  <a:srgbClr val="282824"/>
                </a:solidFill>
                <a:latin typeface="Lato Bold" pitchFamily="34" charset="0"/>
                <a:ea typeface="Lato Bold" pitchFamily="34" charset="-122"/>
                <a:cs typeface="Lato Bold" pitchFamily="34" charset="-120"/>
              </a:rPr>
              <a:t>Data Preprocessing: Preparing for K-Means</a:t>
            </a:r>
            <a:endParaRPr lang="en-US" sz="4000" dirty="0"/>
          </a:p>
        </p:txBody>
      </p:sp>
      <p:pic>
        <p:nvPicPr>
          <p:cNvPr id="4" name="Image 1" descr="preencoded.png"/>
          <p:cNvPicPr>
            <a:picLocks noChangeAspect="1"/>
          </p:cNvPicPr>
          <p:nvPr/>
        </p:nvPicPr>
        <p:blipFill>
          <a:blip r:embed="rId4"/>
          <a:stretch>
            <a:fillRect/>
          </a:stretch>
        </p:blipFill>
        <p:spPr>
          <a:xfrm>
            <a:off x="4451390" y="2324814"/>
            <a:ext cx="1020723" cy="1502807"/>
          </a:xfrm>
          <a:prstGeom prst="rect">
            <a:avLst/>
          </a:prstGeom>
        </p:spPr>
      </p:pic>
      <p:sp>
        <p:nvSpPr>
          <p:cNvPr id="5" name="Text 1"/>
          <p:cNvSpPr/>
          <p:nvPr/>
        </p:nvSpPr>
        <p:spPr>
          <a:xfrm>
            <a:off x="5676186" y="2528888"/>
            <a:ext cx="2551748" cy="318849"/>
          </a:xfrm>
          <a:prstGeom prst="rect">
            <a:avLst/>
          </a:prstGeom>
          <a:noFill/>
          <a:ln/>
        </p:spPr>
        <p:txBody>
          <a:bodyPr wrap="none" lIns="0" tIns="0" rIns="0" bIns="0" rtlCol="0" anchor="t"/>
          <a:lstStyle/>
          <a:p>
            <a:pPr marL="0" indent="0" algn="l">
              <a:lnSpc>
                <a:spcPts val="2500"/>
              </a:lnSpc>
              <a:buNone/>
            </a:pPr>
            <a:r>
              <a:rPr lang="en-US" sz="2000" b="1" dirty="0">
                <a:solidFill>
                  <a:srgbClr val="4A4A45"/>
                </a:solidFill>
                <a:latin typeface="Lato Bold" pitchFamily="34" charset="0"/>
                <a:ea typeface="Lato Bold" pitchFamily="34" charset="-122"/>
                <a:cs typeface="Lato Bold" pitchFamily="34" charset="-120"/>
              </a:rPr>
              <a:t>Whitespace Removal</a:t>
            </a:r>
            <a:endParaRPr lang="en-US" sz="2000" dirty="0"/>
          </a:p>
        </p:txBody>
      </p:sp>
      <p:sp>
        <p:nvSpPr>
          <p:cNvPr id="6" name="Text 2"/>
          <p:cNvSpPr/>
          <p:nvPr/>
        </p:nvSpPr>
        <p:spPr>
          <a:xfrm>
            <a:off x="5676186" y="2970133"/>
            <a:ext cx="8160425" cy="653415"/>
          </a:xfrm>
          <a:prstGeom prst="rect">
            <a:avLst/>
          </a:prstGeom>
          <a:noFill/>
          <a:ln/>
        </p:spPr>
        <p:txBody>
          <a:bodyPr wrap="square" lIns="0" tIns="0" rIns="0" bIns="0" rtlCol="0" anchor="t"/>
          <a:lstStyle/>
          <a:p>
            <a:pPr marL="0" indent="0" algn="l">
              <a:lnSpc>
                <a:spcPts val="2550"/>
              </a:lnSpc>
              <a:buNone/>
            </a:pPr>
            <a:r>
              <a:rPr lang="en-US" sz="1600" dirty="0">
                <a:solidFill>
                  <a:srgbClr val="4A4A45"/>
                </a:solidFill>
                <a:latin typeface="Lato" pitchFamily="34" charset="0"/>
                <a:ea typeface="Lato" pitchFamily="34" charset="-122"/>
                <a:cs typeface="Lato" pitchFamily="34" charset="-120"/>
              </a:rPr>
              <a:t>Column names were cleaned by removing leading/trailing whitespaces to ensure consistency and prevent indexing errors during processing.</a:t>
            </a:r>
            <a:endParaRPr lang="en-US" sz="1600" dirty="0"/>
          </a:p>
        </p:txBody>
      </p:sp>
      <p:pic>
        <p:nvPicPr>
          <p:cNvPr id="7" name="Image 2" descr="preencoded.png"/>
          <p:cNvPicPr>
            <a:picLocks noChangeAspect="1"/>
          </p:cNvPicPr>
          <p:nvPr/>
        </p:nvPicPr>
        <p:blipFill>
          <a:blip r:embed="rId5"/>
          <a:stretch>
            <a:fillRect/>
          </a:stretch>
        </p:blipFill>
        <p:spPr>
          <a:xfrm>
            <a:off x="4451390" y="3827621"/>
            <a:ext cx="1020723" cy="1829514"/>
          </a:xfrm>
          <a:prstGeom prst="rect">
            <a:avLst/>
          </a:prstGeom>
        </p:spPr>
      </p:pic>
      <p:sp>
        <p:nvSpPr>
          <p:cNvPr id="8" name="Text 3"/>
          <p:cNvSpPr/>
          <p:nvPr/>
        </p:nvSpPr>
        <p:spPr>
          <a:xfrm>
            <a:off x="5676186" y="4031694"/>
            <a:ext cx="2577822" cy="318849"/>
          </a:xfrm>
          <a:prstGeom prst="rect">
            <a:avLst/>
          </a:prstGeom>
          <a:noFill/>
          <a:ln/>
        </p:spPr>
        <p:txBody>
          <a:bodyPr wrap="none" lIns="0" tIns="0" rIns="0" bIns="0" rtlCol="0" anchor="t"/>
          <a:lstStyle/>
          <a:p>
            <a:pPr marL="0" indent="0" algn="l">
              <a:lnSpc>
                <a:spcPts val="2500"/>
              </a:lnSpc>
              <a:buNone/>
            </a:pPr>
            <a:r>
              <a:rPr lang="en-US" sz="2000" b="1" dirty="0">
                <a:solidFill>
                  <a:srgbClr val="4A4A45"/>
                </a:solidFill>
                <a:latin typeface="Lato Bold" pitchFamily="34" charset="0"/>
                <a:ea typeface="Lato Bold" pitchFamily="34" charset="-122"/>
                <a:cs typeface="Lato Bold" pitchFamily="34" charset="-120"/>
              </a:rPr>
              <a:t>Feature Normalization</a:t>
            </a:r>
            <a:endParaRPr lang="en-US" sz="2000" dirty="0"/>
          </a:p>
        </p:txBody>
      </p:sp>
      <p:sp>
        <p:nvSpPr>
          <p:cNvPr id="9" name="Text 4"/>
          <p:cNvSpPr/>
          <p:nvPr/>
        </p:nvSpPr>
        <p:spPr>
          <a:xfrm>
            <a:off x="5676186" y="4472940"/>
            <a:ext cx="8160425" cy="980123"/>
          </a:xfrm>
          <a:prstGeom prst="rect">
            <a:avLst/>
          </a:prstGeom>
          <a:noFill/>
          <a:ln/>
        </p:spPr>
        <p:txBody>
          <a:bodyPr wrap="square" lIns="0" tIns="0" rIns="0" bIns="0" rtlCol="0" anchor="t"/>
          <a:lstStyle/>
          <a:p>
            <a:pPr marL="0" indent="0" algn="l">
              <a:lnSpc>
                <a:spcPts val="2550"/>
              </a:lnSpc>
              <a:buNone/>
            </a:pPr>
            <a:r>
              <a:rPr lang="en-US" sz="1600" dirty="0">
                <a:solidFill>
                  <a:srgbClr val="4A4A45"/>
                </a:solidFill>
                <a:latin typeface="Lato" pitchFamily="34" charset="0"/>
                <a:ea typeface="Lato" pitchFamily="34" charset="-122"/>
                <a:cs typeface="Lato" pitchFamily="34" charset="-120"/>
              </a:rPr>
              <a:t>Using </a:t>
            </a:r>
            <a:r>
              <a:rPr lang="en-US" sz="1600" b="1" dirty="0">
                <a:solidFill>
                  <a:srgbClr val="4A4A45"/>
                </a:solidFill>
                <a:latin typeface="Lato" pitchFamily="34" charset="0"/>
                <a:ea typeface="Lato" pitchFamily="34" charset="-122"/>
                <a:cs typeface="Lato" pitchFamily="34" charset="-120"/>
              </a:rPr>
              <a:t>StandardScaler</a:t>
            </a:r>
            <a:r>
              <a:rPr lang="en-US" sz="1600" dirty="0">
                <a:solidFill>
                  <a:srgbClr val="4A4A45"/>
                </a:solidFill>
                <a:latin typeface="Lato" pitchFamily="34" charset="0"/>
                <a:ea typeface="Lato" pitchFamily="34" charset="-122"/>
                <a:cs typeface="Lato" pitchFamily="34" charset="-120"/>
              </a:rPr>
              <a:t>, 'Age', 'Annual Income', and 'Spending Score' were scaled to a mean of 0 and variance of 1, preventing features with larger ranges from dominating the clustering process.</a:t>
            </a:r>
            <a:endParaRPr lang="en-US" sz="1600" dirty="0"/>
          </a:p>
        </p:txBody>
      </p:sp>
      <p:pic>
        <p:nvPicPr>
          <p:cNvPr id="10" name="Image 3" descr="preencoded.png"/>
          <p:cNvPicPr>
            <a:picLocks noChangeAspect="1"/>
          </p:cNvPicPr>
          <p:nvPr/>
        </p:nvPicPr>
        <p:blipFill>
          <a:blip r:embed="rId6"/>
          <a:stretch>
            <a:fillRect/>
          </a:stretch>
        </p:blipFill>
        <p:spPr>
          <a:xfrm>
            <a:off x="4451390" y="5657136"/>
            <a:ext cx="1020723" cy="1829514"/>
          </a:xfrm>
          <a:prstGeom prst="rect">
            <a:avLst/>
          </a:prstGeom>
        </p:spPr>
      </p:pic>
      <p:sp>
        <p:nvSpPr>
          <p:cNvPr id="11" name="Text 5"/>
          <p:cNvSpPr/>
          <p:nvPr/>
        </p:nvSpPr>
        <p:spPr>
          <a:xfrm>
            <a:off x="5676186" y="5861209"/>
            <a:ext cx="2551748" cy="318849"/>
          </a:xfrm>
          <a:prstGeom prst="rect">
            <a:avLst/>
          </a:prstGeom>
          <a:noFill/>
          <a:ln/>
        </p:spPr>
        <p:txBody>
          <a:bodyPr wrap="none" lIns="0" tIns="0" rIns="0" bIns="0" rtlCol="0" anchor="t"/>
          <a:lstStyle/>
          <a:p>
            <a:pPr marL="0" indent="0" algn="l">
              <a:lnSpc>
                <a:spcPts val="2500"/>
              </a:lnSpc>
              <a:buNone/>
            </a:pPr>
            <a:r>
              <a:rPr lang="en-US" sz="2000" b="1" dirty="0">
                <a:solidFill>
                  <a:srgbClr val="4A4A45"/>
                </a:solidFill>
                <a:latin typeface="Lato Bold" pitchFamily="34" charset="0"/>
                <a:ea typeface="Lato Bold" pitchFamily="34" charset="-122"/>
                <a:cs typeface="Lato Bold" pitchFamily="34" charset="-120"/>
              </a:rPr>
              <a:t>Feature Selection</a:t>
            </a:r>
            <a:endParaRPr lang="en-US" sz="2000" dirty="0"/>
          </a:p>
        </p:txBody>
      </p:sp>
      <p:sp>
        <p:nvSpPr>
          <p:cNvPr id="12" name="Text 6"/>
          <p:cNvSpPr/>
          <p:nvPr/>
        </p:nvSpPr>
        <p:spPr>
          <a:xfrm>
            <a:off x="5676186" y="6302454"/>
            <a:ext cx="8160425" cy="980123"/>
          </a:xfrm>
          <a:prstGeom prst="rect">
            <a:avLst/>
          </a:prstGeom>
          <a:noFill/>
          <a:ln/>
        </p:spPr>
        <p:txBody>
          <a:bodyPr wrap="square" lIns="0" tIns="0" rIns="0" bIns="0" rtlCol="0" anchor="t"/>
          <a:lstStyle/>
          <a:p>
            <a:pPr marL="0" indent="0" algn="l">
              <a:lnSpc>
                <a:spcPts val="2550"/>
              </a:lnSpc>
              <a:buNone/>
            </a:pPr>
            <a:r>
              <a:rPr lang="en-US" sz="1600" dirty="0">
                <a:solidFill>
                  <a:srgbClr val="4A4A45"/>
                </a:solidFill>
                <a:latin typeface="Lato" pitchFamily="34" charset="0"/>
                <a:ea typeface="Lato" pitchFamily="34" charset="-122"/>
                <a:cs typeface="Lato" pitchFamily="34" charset="-120"/>
              </a:rPr>
              <a:t>For clustering, we specifically chose 'Age', 'Annual Income', and 'Spending Score', as these attributes are most indicative of customer behavior and segmentation potential. Gender was excluded to prevent bias.</a:t>
            </a:r>
            <a:endParaRPr lang="en-US" sz="1600" dirty="0"/>
          </a:p>
        </p:txBody>
      </p:sp>
      <p:pic>
        <p:nvPicPr>
          <p:cNvPr id="14" name="Picture 13">
            <a:extLst>
              <a:ext uri="{FF2B5EF4-FFF2-40B4-BE49-F238E27FC236}">
                <a16:creationId xmlns:a16="http://schemas.microsoft.com/office/drawing/2014/main" id="{F76E8088-A012-8346-0DE4-2D4269089AE1}"/>
              </a:ext>
            </a:extLst>
          </p:cNvPr>
          <p:cNvPicPr>
            <a:picLocks noChangeAspect="1"/>
          </p:cNvPicPr>
          <p:nvPr/>
        </p:nvPicPr>
        <p:blipFill>
          <a:blip r:embed="rId7"/>
          <a:stretch>
            <a:fillRect/>
          </a:stretch>
        </p:blipFill>
        <p:spPr>
          <a:xfrm>
            <a:off x="12872696" y="7760441"/>
            <a:ext cx="1757704" cy="37152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961311"/>
            <a:ext cx="5491043" cy="460772"/>
          </a:xfrm>
          <a:prstGeom prst="rect">
            <a:avLst/>
          </a:prstGeom>
          <a:noFill/>
          <a:ln/>
        </p:spPr>
        <p:txBody>
          <a:bodyPr wrap="none" lIns="0" tIns="0" rIns="0" bIns="0" rtlCol="0" anchor="t"/>
          <a:lstStyle/>
          <a:p>
            <a:pPr marL="0" indent="0" algn="l">
              <a:lnSpc>
                <a:spcPts val="3600"/>
              </a:lnSpc>
              <a:buNone/>
            </a:pPr>
            <a:r>
              <a:rPr lang="en-US" sz="2900" b="1" dirty="0">
                <a:solidFill>
                  <a:srgbClr val="282824"/>
                </a:solidFill>
                <a:latin typeface="Lato Bold" pitchFamily="34" charset="0"/>
                <a:ea typeface="Lato Bold" pitchFamily="34" charset="-122"/>
                <a:cs typeface="Lato Bold" pitchFamily="34" charset="-120"/>
              </a:rPr>
              <a:t>Determining Optimal Clusters (K)</a:t>
            </a:r>
            <a:endParaRPr lang="en-US" sz="2900" dirty="0"/>
          </a:p>
        </p:txBody>
      </p:sp>
      <p:sp>
        <p:nvSpPr>
          <p:cNvPr id="3" name="Text 1"/>
          <p:cNvSpPr/>
          <p:nvPr/>
        </p:nvSpPr>
        <p:spPr>
          <a:xfrm>
            <a:off x="793790" y="1716881"/>
            <a:ext cx="13042821" cy="235744"/>
          </a:xfrm>
          <a:prstGeom prst="rect">
            <a:avLst/>
          </a:prstGeom>
          <a:noFill/>
          <a:ln/>
        </p:spPr>
        <p:txBody>
          <a:bodyPr wrap="none" lIns="0" tIns="0" rIns="0" bIns="0" rtlCol="0" anchor="t"/>
          <a:lstStyle/>
          <a:p>
            <a:pPr marL="0" indent="0" algn="l">
              <a:lnSpc>
                <a:spcPts val="1850"/>
              </a:lnSpc>
              <a:buNone/>
            </a:pPr>
            <a:r>
              <a:rPr lang="en-US" sz="1150" dirty="0">
                <a:solidFill>
                  <a:srgbClr val="4A4A45"/>
                </a:solidFill>
                <a:latin typeface="Lato" pitchFamily="34" charset="0"/>
                <a:ea typeface="Lato" pitchFamily="34" charset="-122"/>
                <a:cs typeface="Lato" pitchFamily="34" charset="-120"/>
              </a:rPr>
              <a:t>To identify the optimal number of clusters (</a:t>
            </a:r>
            <a:r>
              <a:rPr lang="en-US" sz="1150" b="1" dirty="0">
                <a:solidFill>
                  <a:srgbClr val="4A4A45"/>
                </a:solidFill>
                <a:latin typeface="Lato" pitchFamily="34" charset="0"/>
                <a:ea typeface="Lato" pitchFamily="34" charset="-122"/>
                <a:cs typeface="Lato" pitchFamily="34" charset="-120"/>
              </a:rPr>
              <a:t>k</a:t>
            </a:r>
            <a:r>
              <a:rPr lang="en-US" sz="1150" dirty="0">
                <a:solidFill>
                  <a:srgbClr val="4A4A45"/>
                </a:solidFill>
                <a:latin typeface="Lato" pitchFamily="34" charset="0"/>
                <a:ea typeface="Lato" pitchFamily="34" charset="-122"/>
                <a:cs typeface="Lato" pitchFamily="34" charset="-120"/>
              </a:rPr>
              <a:t>), two primary methods were employed:</a:t>
            </a:r>
            <a:endParaRPr lang="en-US" sz="1150" dirty="0"/>
          </a:p>
        </p:txBody>
      </p:sp>
      <p:sp>
        <p:nvSpPr>
          <p:cNvPr id="4" name="Text 2"/>
          <p:cNvSpPr/>
          <p:nvPr/>
        </p:nvSpPr>
        <p:spPr>
          <a:xfrm>
            <a:off x="793790" y="2118479"/>
            <a:ext cx="13042821" cy="471488"/>
          </a:xfrm>
          <a:prstGeom prst="rect">
            <a:avLst/>
          </a:prstGeom>
          <a:noFill/>
          <a:ln/>
        </p:spPr>
        <p:txBody>
          <a:bodyPr wrap="square" lIns="0" tIns="0" rIns="0" bIns="0" rtlCol="0" anchor="t"/>
          <a:lstStyle/>
          <a:p>
            <a:pPr marL="342900" indent="-342900" algn="l">
              <a:lnSpc>
                <a:spcPts val="1850"/>
              </a:lnSpc>
              <a:buSzPct val="100000"/>
              <a:buChar char="•"/>
            </a:pPr>
            <a:r>
              <a:rPr lang="en-US" sz="1150" b="1" dirty="0">
                <a:solidFill>
                  <a:srgbClr val="4A4A45"/>
                </a:solidFill>
                <a:latin typeface="Lato" pitchFamily="34" charset="0"/>
                <a:ea typeface="Lato" pitchFamily="34" charset="-122"/>
                <a:cs typeface="Lato" pitchFamily="34" charset="-120"/>
              </a:rPr>
              <a:t>Elbow Method:</a:t>
            </a:r>
            <a:r>
              <a:rPr lang="en-US" sz="1150" dirty="0">
                <a:solidFill>
                  <a:srgbClr val="4A4A45"/>
                </a:solidFill>
                <a:latin typeface="Lato" pitchFamily="34" charset="0"/>
                <a:ea typeface="Lato" pitchFamily="34" charset="-122"/>
                <a:cs typeface="Lato" pitchFamily="34" charset="-120"/>
              </a:rPr>
              <a:t> By plotting the Within-Cluster Sum of Squares (WCSS) against the number of clusters, an "elbow" point was identified at </a:t>
            </a:r>
            <a:r>
              <a:rPr lang="en-US" sz="1150" b="1" dirty="0">
                <a:solidFill>
                  <a:srgbClr val="4A4A45"/>
                </a:solidFill>
                <a:latin typeface="Lato" pitchFamily="34" charset="0"/>
                <a:ea typeface="Lato" pitchFamily="34" charset="-122"/>
                <a:cs typeface="Lato" pitchFamily="34" charset="-120"/>
              </a:rPr>
              <a:t>k=5</a:t>
            </a:r>
            <a:r>
              <a:rPr lang="en-US" sz="1150" dirty="0">
                <a:solidFill>
                  <a:srgbClr val="4A4A45"/>
                </a:solidFill>
                <a:latin typeface="Lato" pitchFamily="34" charset="0"/>
                <a:ea typeface="Lato" pitchFamily="34" charset="-122"/>
                <a:cs typeface="Lato" pitchFamily="34" charset="-120"/>
              </a:rPr>
              <a:t>, indicating the point of diminishing returns for additional clusters.</a:t>
            </a:r>
            <a:endParaRPr lang="en-US" sz="1150" dirty="0"/>
          </a:p>
        </p:txBody>
      </p:sp>
      <p:sp>
        <p:nvSpPr>
          <p:cNvPr id="5" name="Text 3"/>
          <p:cNvSpPr/>
          <p:nvPr/>
        </p:nvSpPr>
        <p:spPr>
          <a:xfrm>
            <a:off x="793790" y="2641521"/>
            <a:ext cx="13042821" cy="471488"/>
          </a:xfrm>
          <a:prstGeom prst="rect">
            <a:avLst/>
          </a:prstGeom>
          <a:noFill/>
          <a:ln/>
        </p:spPr>
        <p:txBody>
          <a:bodyPr wrap="square" lIns="0" tIns="0" rIns="0" bIns="0" rtlCol="0" anchor="t"/>
          <a:lstStyle/>
          <a:p>
            <a:pPr marL="342900" indent="-342900" algn="l">
              <a:lnSpc>
                <a:spcPts val="1850"/>
              </a:lnSpc>
              <a:buSzPct val="100000"/>
              <a:buChar char="•"/>
            </a:pPr>
            <a:r>
              <a:rPr lang="en-US" sz="1150" b="1" dirty="0">
                <a:solidFill>
                  <a:srgbClr val="4A4A45"/>
                </a:solidFill>
                <a:latin typeface="Lato" pitchFamily="34" charset="0"/>
                <a:ea typeface="Lato" pitchFamily="34" charset="-122"/>
                <a:cs typeface="Lato" pitchFamily="34" charset="-120"/>
              </a:rPr>
              <a:t>Silhouette Score:</a:t>
            </a:r>
            <a:r>
              <a:rPr lang="en-US" sz="1150" dirty="0">
                <a:solidFill>
                  <a:srgbClr val="4A4A45"/>
                </a:solidFill>
                <a:latin typeface="Lato" pitchFamily="34" charset="0"/>
                <a:ea typeface="Lato" pitchFamily="34" charset="-122"/>
                <a:cs typeface="Lato" pitchFamily="34" charset="-120"/>
              </a:rPr>
              <a:t> This metric quantifies how similar an object is to its own cluster compared to other clusters. A higher silhouette score confirms </a:t>
            </a:r>
            <a:r>
              <a:rPr lang="en-US" sz="1150" b="1" dirty="0">
                <a:solidFill>
                  <a:srgbClr val="4A4A45"/>
                </a:solidFill>
                <a:latin typeface="Lato" pitchFamily="34" charset="0"/>
                <a:ea typeface="Lato" pitchFamily="34" charset="-122"/>
                <a:cs typeface="Lato" pitchFamily="34" charset="-120"/>
              </a:rPr>
              <a:t>k=5</a:t>
            </a:r>
            <a:r>
              <a:rPr lang="en-US" sz="1150" dirty="0">
                <a:solidFill>
                  <a:srgbClr val="4A4A45"/>
                </a:solidFill>
                <a:latin typeface="Lato" pitchFamily="34" charset="0"/>
                <a:ea typeface="Lato" pitchFamily="34" charset="-122"/>
                <a:cs typeface="Lato" pitchFamily="34" charset="-120"/>
              </a:rPr>
              <a:t> as an optimal choice, signifying well-defined and separated clusters.</a:t>
            </a:r>
            <a:endParaRPr lang="en-US" sz="1150" dirty="0"/>
          </a:p>
        </p:txBody>
      </p:sp>
      <p:pic>
        <p:nvPicPr>
          <p:cNvPr id="6" name="Image 0" descr="preencoded.png"/>
          <p:cNvPicPr>
            <a:picLocks noChangeAspect="1"/>
          </p:cNvPicPr>
          <p:nvPr/>
        </p:nvPicPr>
        <p:blipFill>
          <a:blip r:embed="rId3"/>
          <a:stretch>
            <a:fillRect/>
          </a:stretch>
        </p:blipFill>
        <p:spPr>
          <a:xfrm>
            <a:off x="793790" y="3444716"/>
            <a:ext cx="4876800" cy="3657600"/>
          </a:xfrm>
          <a:prstGeom prst="rect">
            <a:avLst/>
          </a:prstGeom>
        </p:spPr>
      </p:pic>
      <p:pic>
        <p:nvPicPr>
          <p:cNvPr id="7" name="Image 1" descr="preencoded.png"/>
          <p:cNvPicPr>
            <a:picLocks noChangeAspect="1"/>
          </p:cNvPicPr>
          <p:nvPr/>
        </p:nvPicPr>
        <p:blipFill>
          <a:blip r:embed="rId4"/>
          <a:stretch>
            <a:fillRect/>
          </a:stretch>
        </p:blipFill>
        <p:spPr>
          <a:xfrm>
            <a:off x="7502604" y="3444716"/>
            <a:ext cx="4876800" cy="3657600"/>
          </a:xfrm>
          <a:prstGeom prst="rect">
            <a:avLst/>
          </a:prstGeom>
        </p:spPr>
      </p:pic>
      <p:pic>
        <p:nvPicPr>
          <p:cNvPr id="8" name="Picture 7">
            <a:extLst>
              <a:ext uri="{FF2B5EF4-FFF2-40B4-BE49-F238E27FC236}">
                <a16:creationId xmlns:a16="http://schemas.microsoft.com/office/drawing/2014/main" id="{1F06991D-EDBD-A7A1-F1A4-361E25BA101A}"/>
              </a:ext>
            </a:extLst>
          </p:cNvPr>
          <p:cNvPicPr>
            <a:picLocks noChangeAspect="1"/>
          </p:cNvPicPr>
          <p:nvPr/>
        </p:nvPicPr>
        <p:blipFill>
          <a:blip r:embed="rId5"/>
          <a:stretch>
            <a:fillRect/>
          </a:stretch>
        </p:blipFill>
        <p:spPr>
          <a:xfrm>
            <a:off x="12872696" y="7760441"/>
            <a:ext cx="1757704" cy="37152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51390" y="1072158"/>
            <a:ext cx="5811441" cy="637937"/>
          </a:xfrm>
          <a:prstGeom prst="rect">
            <a:avLst/>
          </a:prstGeom>
          <a:noFill/>
          <a:ln/>
        </p:spPr>
        <p:txBody>
          <a:bodyPr wrap="none" lIns="0" tIns="0" rIns="0" bIns="0" rtlCol="0" anchor="t"/>
          <a:lstStyle/>
          <a:p>
            <a:pPr marL="0" indent="0" algn="l">
              <a:lnSpc>
                <a:spcPts val="5000"/>
              </a:lnSpc>
              <a:buNone/>
            </a:pPr>
            <a:r>
              <a:rPr lang="en-US" sz="4000" b="1" dirty="0">
                <a:solidFill>
                  <a:srgbClr val="282824"/>
                </a:solidFill>
                <a:latin typeface="Lato Bold" pitchFamily="34" charset="0"/>
                <a:ea typeface="Lato Bold" pitchFamily="34" charset="-122"/>
                <a:cs typeface="Lato Bold" pitchFamily="34" charset="-120"/>
              </a:rPr>
              <a:t>K-Means Implementation</a:t>
            </a:r>
            <a:endParaRPr lang="en-US" sz="4000" dirty="0"/>
          </a:p>
        </p:txBody>
      </p:sp>
      <p:sp>
        <p:nvSpPr>
          <p:cNvPr id="4" name="Shape 1"/>
          <p:cNvSpPr/>
          <p:nvPr/>
        </p:nvSpPr>
        <p:spPr>
          <a:xfrm>
            <a:off x="4451390" y="2016204"/>
            <a:ext cx="204073" cy="1502807"/>
          </a:xfrm>
          <a:prstGeom prst="roundRect">
            <a:avLst>
              <a:gd name="adj" fmla="val 15005"/>
            </a:avLst>
          </a:prstGeom>
          <a:solidFill>
            <a:srgbClr val="E5DFD2"/>
          </a:solidFill>
          <a:ln/>
        </p:spPr>
      </p:sp>
      <p:sp>
        <p:nvSpPr>
          <p:cNvPr id="5" name="Text 2"/>
          <p:cNvSpPr/>
          <p:nvPr/>
        </p:nvSpPr>
        <p:spPr>
          <a:xfrm>
            <a:off x="4859536" y="2220278"/>
            <a:ext cx="2551748" cy="318849"/>
          </a:xfrm>
          <a:prstGeom prst="rect">
            <a:avLst/>
          </a:prstGeom>
          <a:noFill/>
          <a:ln/>
        </p:spPr>
        <p:txBody>
          <a:bodyPr wrap="none" lIns="0" tIns="0" rIns="0" bIns="0" rtlCol="0" anchor="t"/>
          <a:lstStyle/>
          <a:p>
            <a:pPr marL="0" indent="0" algn="l">
              <a:lnSpc>
                <a:spcPts val="2500"/>
              </a:lnSpc>
              <a:buNone/>
            </a:pPr>
            <a:r>
              <a:rPr lang="en-US" sz="2000" b="1" dirty="0">
                <a:solidFill>
                  <a:srgbClr val="4A4A45"/>
                </a:solidFill>
                <a:latin typeface="Lato Bold" pitchFamily="34" charset="0"/>
                <a:ea typeface="Lato Bold" pitchFamily="34" charset="-122"/>
                <a:cs typeface="Lato Bold" pitchFamily="34" charset="-120"/>
              </a:rPr>
              <a:t>K-Means Application</a:t>
            </a:r>
            <a:endParaRPr lang="en-US" sz="2000" dirty="0"/>
          </a:p>
        </p:txBody>
      </p:sp>
      <p:sp>
        <p:nvSpPr>
          <p:cNvPr id="6" name="Text 3"/>
          <p:cNvSpPr/>
          <p:nvPr/>
        </p:nvSpPr>
        <p:spPr>
          <a:xfrm>
            <a:off x="4859536" y="2661523"/>
            <a:ext cx="8977074" cy="653415"/>
          </a:xfrm>
          <a:prstGeom prst="rect">
            <a:avLst/>
          </a:prstGeom>
          <a:noFill/>
          <a:ln/>
        </p:spPr>
        <p:txBody>
          <a:bodyPr wrap="square" lIns="0" tIns="0" rIns="0" bIns="0" rtlCol="0" anchor="t"/>
          <a:lstStyle/>
          <a:p>
            <a:pPr marL="0" indent="0" algn="l">
              <a:lnSpc>
                <a:spcPts val="2550"/>
              </a:lnSpc>
              <a:buNone/>
            </a:pPr>
            <a:r>
              <a:rPr lang="en-US" sz="1600" dirty="0">
                <a:solidFill>
                  <a:srgbClr val="4A4A45"/>
                </a:solidFill>
                <a:latin typeface="Lato" pitchFamily="34" charset="0"/>
                <a:ea typeface="Lato" pitchFamily="34" charset="-122"/>
                <a:cs typeface="Lato" pitchFamily="34" charset="-120"/>
              </a:rPr>
              <a:t>The K-Means algorithm was applied to the preprocessed data with the identified optimal number of clusters, </a:t>
            </a:r>
            <a:r>
              <a:rPr lang="en-US" sz="1600" b="1" dirty="0">
                <a:solidFill>
                  <a:srgbClr val="4A4A45"/>
                </a:solidFill>
                <a:latin typeface="Lato" pitchFamily="34" charset="0"/>
                <a:ea typeface="Lato" pitchFamily="34" charset="-122"/>
                <a:cs typeface="Lato" pitchFamily="34" charset="-120"/>
              </a:rPr>
              <a:t>k=5</a:t>
            </a:r>
            <a:r>
              <a:rPr lang="en-US" sz="1600" dirty="0">
                <a:solidFill>
                  <a:srgbClr val="4A4A45"/>
                </a:solidFill>
                <a:latin typeface="Lato" pitchFamily="34" charset="0"/>
                <a:ea typeface="Lato" pitchFamily="34" charset="-122"/>
                <a:cs typeface="Lato" pitchFamily="34" charset="-120"/>
              </a:rPr>
              <a:t>. The algorithm iteratively assigned data points to clusters and updated cluster centroids.</a:t>
            </a:r>
            <a:endParaRPr lang="en-US" sz="1600" dirty="0"/>
          </a:p>
        </p:txBody>
      </p:sp>
      <p:sp>
        <p:nvSpPr>
          <p:cNvPr id="7" name="Shape 4"/>
          <p:cNvSpPr/>
          <p:nvPr/>
        </p:nvSpPr>
        <p:spPr>
          <a:xfrm>
            <a:off x="4757499" y="3672007"/>
            <a:ext cx="204073" cy="1502807"/>
          </a:xfrm>
          <a:prstGeom prst="roundRect">
            <a:avLst>
              <a:gd name="adj" fmla="val 15005"/>
            </a:avLst>
          </a:prstGeom>
          <a:solidFill>
            <a:srgbClr val="E5DFD2"/>
          </a:solidFill>
          <a:ln/>
        </p:spPr>
      </p:sp>
      <p:sp>
        <p:nvSpPr>
          <p:cNvPr id="8" name="Text 5"/>
          <p:cNvSpPr/>
          <p:nvPr/>
        </p:nvSpPr>
        <p:spPr>
          <a:xfrm>
            <a:off x="5165646" y="3876080"/>
            <a:ext cx="2901910" cy="318849"/>
          </a:xfrm>
          <a:prstGeom prst="rect">
            <a:avLst/>
          </a:prstGeom>
          <a:noFill/>
          <a:ln/>
        </p:spPr>
        <p:txBody>
          <a:bodyPr wrap="none" lIns="0" tIns="0" rIns="0" bIns="0" rtlCol="0" anchor="t"/>
          <a:lstStyle/>
          <a:p>
            <a:pPr marL="0" indent="0" algn="l">
              <a:lnSpc>
                <a:spcPts val="2500"/>
              </a:lnSpc>
              <a:buNone/>
            </a:pPr>
            <a:r>
              <a:rPr lang="en-US" sz="2000" b="1" dirty="0">
                <a:solidFill>
                  <a:srgbClr val="4A4A45"/>
                </a:solidFill>
                <a:latin typeface="Lato Bold" pitchFamily="34" charset="0"/>
                <a:ea typeface="Lato Bold" pitchFamily="34" charset="-122"/>
                <a:cs typeface="Lato Bold" pitchFamily="34" charset="-120"/>
              </a:rPr>
              <a:t>Labeled Dataset Creation</a:t>
            </a:r>
            <a:endParaRPr lang="en-US" sz="2000" dirty="0"/>
          </a:p>
        </p:txBody>
      </p:sp>
      <p:sp>
        <p:nvSpPr>
          <p:cNvPr id="9" name="Text 6"/>
          <p:cNvSpPr/>
          <p:nvPr/>
        </p:nvSpPr>
        <p:spPr>
          <a:xfrm>
            <a:off x="5165646" y="4317325"/>
            <a:ext cx="8670965" cy="653415"/>
          </a:xfrm>
          <a:prstGeom prst="rect">
            <a:avLst/>
          </a:prstGeom>
          <a:noFill/>
          <a:ln/>
        </p:spPr>
        <p:txBody>
          <a:bodyPr wrap="square" lIns="0" tIns="0" rIns="0" bIns="0" rtlCol="0" anchor="t"/>
          <a:lstStyle/>
          <a:p>
            <a:pPr marL="0" indent="0" algn="l">
              <a:lnSpc>
                <a:spcPts val="2550"/>
              </a:lnSpc>
              <a:buNone/>
            </a:pPr>
            <a:r>
              <a:rPr lang="en-US" sz="1600" dirty="0">
                <a:solidFill>
                  <a:srgbClr val="4A4A45"/>
                </a:solidFill>
                <a:latin typeface="Lato" pitchFamily="34" charset="0"/>
                <a:ea typeface="Lato" pitchFamily="34" charset="-122"/>
                <a:cs typeface="Lato" pitchFamily="34" charset="-120"/>
              </a:rPr>
              <a:t>After the clustering converged, each customer in the dataset was assigned a cluster label, indicating their respective segment. This labeled dataset forms the basis for subsequent analysis.</a:t>
            </a:r>
            <a:endParaRPr lang="en-US" sz="1600" dirty="0"/>
          </a:p>
        </p:txBody>
      </p:sp>
      <p:sp>
        <p:nvSpPr>
          <p:cNvPr id="10" name="Shape 7"/>
          <p:cNvSpPr/>
          <p:nvPr/>
        </p:nvSpPr>
        <p:spPr>
          <a:xfrm>
            <a:off x="5063728" y="5327809"/>
            <a:ext cx="204073" cy="1829514"/>
          </a:xfrm>
          <a:prstGeom prst="roundRect">
            <a:avLst>
              <a:gd name="adj" fmla="val 15005"/>
            </a:avLst>
          </a:prstGeom>
          <a:solidFill>
            <a:srgbClr val="E5DFD2"/>
          </a:solidFill>
          <a:ln/>
        </p:spPr>
      </p:sp>
      <p:sp>
        <p:nvSpPr>
          <p:cNvPr id="11" name="Text 8"/>
          <p:cNvSpPr/>
          <p:nvPr/>
        </p:nvSpPr>
        <p:spPr>
          <a:xfrm>
            <a:off x="5471874" y="5531882"/>
            <a:ext cx="3127653" cy="318849"/>
          </a:xfrm>
          <a:prstGeom prst="rect">
            <a:avLst/>
          </a:prstGeom>
          <a:noFill/>
          <a:ln/>
        </p:spPr>
        <p:txBody>
          <a:bodyPr wrap="none" lIns="0" tIns="0" rIns="0" bIns="0" rtlCol="0" anchor="t"/>
          <a:lstStyle/>
          <a:p>
            <a:pPr marL="0" indent="0" algn="l">
              <a:lnSpc>
                <a:spcPts val="2500"/>
              </a:lnSpc>
              <a:buNone/>
            </a:pPr>
            <a:r>
              <a:rPr lang="en-US" sz="2000" b="1" dirty="0">
                <a:solidFill>
                  <a:srgbClr val="4A4A45"/>
                </a:solidFill>
                <a:latin typeface="Lato Bold" pitchFamily="34" charset="0"/>
                <a:ea typeface="Lato Bold" pitchFamily="34" charset="-122"/>
                <a:cs typeface="Lato Bold" pitchFamily="34" charset="-120"/>
              </a:rPr>
              <a:t>Integration with Dataframe</a:t>
            </a:r>
            <a:endParaRPr lang="en-US" sz="2000" dirty="0"/>
          </a:p>
        </p:txBody>
      </p:sp>
      <p:sp>
        <p:nvSpPr>
          <p:cNvPr id="12" name="Text 9"/>
          <p:cNvSpPr/>
          <p:nvPr/>
        </p:nvSpPr>
        <p:spPr>
          <a:xfrm>
            <a:off x="5471874" y="5973128"/>
            <a:ext cx="8364736" cy="980123"/>
          </a:xfrm>
          <a:prstGeom prst="rect">
            <a:avLst/>
          </a:prstGeom>
          <a:noFill/>
          <a:ln/>
        </p:spPr>
        <p:txBody>
          <a:bodyPr wrap="square" lIns="0" tIns="0" rIns="0" bIns="0" rtlCol="0" anchor="t"/>
          <a:lstStyle/>
          <a:p>
            <a:pPr marL="0" indent="0" algn="l">
              <a:lnSpc>
                <a:spcPts val="2550"/>
              </a:lnSpc>
              <a:buNone/>
            </a:pPr>
            <a:r>
              <a:rPr lang="en-US" sz="1600" dirty="0">
                <a:solidFill>
                  <a:srgbClr val="4A4A45"/>
                </a:solidFill>
                <a:latin typeface="Lato" pitchFamily="34" charset="0"/>
                <a:ea typeface="Lato" pitchFamily="34" charset="-122"/>
                <a:cs typeface="Lato" pitchFamily="34" charset="-120"/>
              </a:rPr>
              <a:t>The newly generated cluster labels were appended as a new column to the original dataframe, allowing for direct comparison and analysis of customer features within their assigned segments.</a:t>
            </a:r>
            <a:endParaRPr lang="en-US" sz="1600" dirty="0"/>
          </a:p>
        </p:txBody>
      </p:sp>
      <p:pic>
        <p:nvPicPr>
          <p:cNvPr id="13" name="Picture 12">
            <a:extLst>
              <a:ext uri="{FF2B5EF4-FFF2-40B4-BE49-F238E27FC236}">
                <a16:creationId xmlns:a16="http://schemas.microsoft.com/office/drawing/2014/main" id="{91BEE6DC-986D-46BC-E2A3-099FA96F8367}"/>
              </a:ext>
            </a:extLst>
          </p:cNvPr>
          <p:cNvPicPr>
            <a:picLocks noChangeAspect="1"/>
          </p:cNvPicPr>
          <p:nvPr/>
        </p:nvPicPr>
        <p:blipFill>
          <a:blip r:embed="rId4"/>
          <a:stretch>
            <a:fillRect/>
          </a:stretch>
        </p:blipFill>
        <p:spPr>
          <a:xfrm>
            <a:off x="12872696" y="7760441"/>
            <a:ext cx="1757704" cy="37152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20171"/>
            <a:ext cx="6140648" cy="708779"/>
          </a:xfrm>
          <a:prstGeom prst="rect">
            <a:avLst/>
          </a:prstGeom>
          <a:noFill/>
          <a:ln/>
        </p:spPr>
        <p:txBody>
          <a:bodyPr wrap="none" lIns="0" tIns="0" rIns="0" bIns="0" rtlCol="0" anchor="t"/>
          <a:lstStyle/>
          <a:p>
            <a:pPr marL="0" indent="0" algn="l">
              <a:lnSpc>
                <a:spcPts val="5550"/>
              </a:lnSpc>
              <a:buNone/>
            </a:pPr>
            <a:r>
              <a:rPr lang="en-US" sz="4450" b="1" dirty="0">
                <a:solidFill>
                  <a:srgbClr val="282824"/>
                </a:solidFill>
                <a:latin typeface="Lato Bold" pitchFamily="34" charset="0"/>
                <a:ea typeface="Lato Bold" pitchFamily="34" charset="-122"/>
                <a:cs typeface="Lato Bold" pitchFamily="34" charset="-120"/>
              </a:rPr>
              <a:t>3D Cluster Visualization</a:t>
            </a:r>
            <a:endParaRPr lang="en-US" sz="4450" dirty="0"/>
          </a:p>
        </p:txBody>
      </p:sp>
      <p:sp>
        <p:nvSpPr>
          <p:cNvPr id="4" name="Text 1"/>
          <p:cNvSpPr/>
          <p:nvPr/>
        </p:nvSpPr>
        <p:spPr>
          <a:xfrm>
            <a:off x="6280190" y="3369112"/>
            <a:ext cx="7556421" cy="2540318"/>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To visually inspect the effectiveness of the K-Means clustering, a 3D scatter plot was generated using Plotly. This interactive visualization allows us to observe the distinct separation of customer segments across the dimensions of Age, Annual Income, and Spending Score. Each color represents a unique cluster, demonstrating how customers are grouped based on their similarity in these key features. The interactive HTML file, </a:t>
            </a:r>
            <a:r>
              <a:rPr lang="en-US" sz="1750" b="1" dirty="0">
                <a:solidFill>
                  <a:srgbClr val="4A4A45"/>
                </a:solidFill>
                <a:latin typeface="Lato" pitchFamily="34" charset="0"/>
                <a:ea typeface="Lato" pitchFamily="34" charset="-122"/>
                <a:cs typeface="Lato" pitchFamily="34" charset="-120"/>
              </a:rPr>
              <a:t>3d_cluster_plot.html</a:t>
            </a:r>
            <a:r>
              <a:rPr lang="en-US" sz="1750" dirty="0">
                <a:solidFill>
                  <a:srgbClr val="4A4A45"/>
                </a:solidFill>
                <a:latin typeface="Lato" pitchFamily="34" charset="0"/>
                <a:ea typeface="Lato" pitchFamily="34" charset="-122"/>
                <a:cs typeface="Lato" pitchFamily="34" charset="-120"/>
              </a:rPr>
              <a:t>, is available in the /images/ directory for a more immersive exploration.</a:t>
            </a:r>
            <a:endParaRPr lang="en-US" sz="1750" dirty="0"/>
          </a:p>
        </p:txBody>
      </p:sp>
      <p:pic>
        <p:nvPicPr>
          <p:cNvPr id="5" name="Picture 4">
            <a:extLst>
              <a:ext uri="{FF2B5EF4-FFF2-40B4-BE49-F238E27FC236}">
                <a16:creationId xmlns:a16="http://schemas.microsoft.com/office/drawing/2014/main" id="{4AF1054A-2BC9-BFB5-EE74-B50A46ECD48F}"/>
              </a:ext>
            </a:extLst>
          </p:cNvPr>
          <p:cNvPicPr>
            <a:picLocks noChangeAspect="1"/>
          </p:cNvPicPr>
          <p:nvPr/>
        </p:nvPicPr>
        <p:blipFill>
          <a:blip r:embed="rId4"/>
          <a:stretch>
            <a:fillRect/>
          </a:stretch>
        </p:blipFill>
        <p:spPr>
          <a:xfrm>
            <a:off x="12872696" y="7760441"/>
            <a:ext cx="1757704" cy="37152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684252"/>
            <a:ext cx="5286256" cy="602456"/>
          </a:xfrm>
          <a:prstGeom prst="rect">
            <a:avLst/>
          </a:prstGeom>
          <a:noFill/>
          <a:ln/>
        </p:spPr>
        <p:txBody>
          <a:bodyPr wrap="none" lIns="0" tIns="0" rIns="0" bIns="0" rtlCol="0" anchor="t"/>
          <a:lstStyle/>
          <a:p>
            <a:pPr marL="0" indent="0" algn="l">
              <a:lnSpc>
                <a:spcPts val="4700"/>
              </a:lnSpc>
              <a:buNone/>
            </a:pPr>
            <a:r>
              <a:rPr lang="en-US" sz="3750" b="1" dirty="0">
                <a:solidFill>
                  <a:srgbClr val="282824"/>
                </a:solidFill>
                <a:latin typeface="Lato Bold" pitchFamily="34" charset="0"/>
                <a:ea typeface="Lato Bold" pitchFamily="34" charset="-122"/>
                <a:cs typeface="Lato Bold" pitchFamily="34" charset="-120"/>
              </a:rPr>
              <a:t>Detailed Cluster Profiles</a:t>
            </a:r>
            <a:endParaRPr lang="en-US" sz="3750" dirty="0"/>
          </a:p>
        </p:txBody>
      </p:sp>
      <p:sp>
        <p:nvSpPr>
          <p:cNvPr id="3" name="Shape 1"/>
          <p:cNvSpPr/>
          <p:nvPr/>
        </p:nvSpPr>
        <p:spPr>
          <a:xfrm>
            <a:off x="793790" y="1672233"/>
            <a:ext cx="13042821" cy="5873115"/>
          </a:xfrm>
          <a:prstGeom prst="roundRect">
            <a:avLst>
              <a:gd name="adj" fmla="val 492"/>
            </a:avLst>
          </a:prstGeom>
          <a:noFill/>
          <a:ln w="7620">
            <a:solidFill>
              <a:srgbClr val="000000">
                <a:alpha val="8000"/>
              </a:srgbClr>
            </a:solidFill>
            <a:prstDash val="solid"/>
          </a:ln>
        </p:spPr>
      </p:sp>
      <p:sp>
        <p:nvSpPr>
          <p:cNvPr id="4" name="Shape 2"/>
          <p:cNvSpPr/>
          <p:nvPr/>
        </p:nvSpPr>
        <p:spPr>
          <a:xfrm>
            <a:off x="801410" y="1679853"/>
            <a:ext cx="13027581" cy="1171575"/>
          </a:xfrm>
          <a:prstGeom prst="rect">
            <a:avLst/>
          </a:prstGeom>
          <a:solidFill>
            <a:srgbClr val="FFFFFF">
              <a:alpha val="4000"/>
            </a:srgbClr>
          </a:solidFill>
          <a:ln/>
        </p:spPr>
      </p:sp>
      <p:sp>
        <p:nvSpPr>
          <p:cNvPr id="5" name="Text 3"/>
          <p:cNvSpPr/>
          <p:nvPr/>
        </p:nvSpPr>
        <p:spPr>
          <a:xfrm>
            <a:off x="994648" y="1803083"/>
            <a:ext cx="913328"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0</a:t>
            </a:r>
            <a:endParaRPr lang="en-US" sz="1500" dirty="0"/>
          </a:p>
        </p:txBody>
      </p:sp>
      <p:sp>
        <p:nvSpPr>
          <p:cNvPr id="6" name="Text 4"/>
          <p:cNvSpPr/>
          <p:nvPr/>
        </p:nvSpPr>
        <p:spPr>
          <a:xfrm>
            <a:off x="2301121" y="1803083"/>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55.3</a:t>
            </a:r>
            <a:endParaRPr lang="en-US" sz="1500" dirty="0"/>
          </a:p>
        </p:txBody>
      </p:sp>
      <p:sp>
        <p:nvSpPr>
          <p:cNvPr id="7" name="Text 5"/>
          <p:cNvSpPr/>
          <p:nvPr/>
        </p:nvSpPr>
        <p:spPr>
          <a:xfrm>
            <a:off x="4255175" y="1803083"/>
            <a:ext cx="2212300"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47.6</a:t>
            </a:r>
            <a:endParaRPr lang="en-US" sz="1500" dirty="0"/>
          </a:p>
        </p:txBody>
      </p:sp>
      <p:sp>
        <p:nvSpPr>
          <p:cNvPr id="8" name="Text 6"/>
          <p:cNvSpPr/>
          <p:nvPr/>
        </p:nvSpPr>
        <p:spPr>
          <a:xfrm>
            <a:off x="6860619" y="1803083"/>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41.7</a:t>
            </a:r>
            <a:endParaRPr lang="en-US" sz="1500" dirty="0"/>
          </a:p>
        </p:txBody>
      </p:sp>
      <p:sp>
        <p:nvSpPr>
          <p:cNvPr id="9" name="Text 7"/>
          <p:cNvSpPr/>
          <p:nvPr/>
        </p:nvSpPr>
        <p:spPr>
          <a:xfrm>
            <a:off x="8814673" y="1803083"/>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33 / 25</a:t>
            </a:r>
            <a:endParaRPr lang="en-US" sz="1500" dirty="0"/>
          </a:p>
        </p:txBody>
      </p:sp>
      <p:sp>
        <p:nvSpPr>
          <p:cNvPr id="10" name="Text 8"/>
          <p:cNvSpPr/>
          <p:nvPr/>
        </p:nvSpPr>
        <p:spPr>
          <a:xfrm>
            <a:off x="10768727" y="1803083"/>
            <a:ext cx="2867501" cy="925116"/>
          </a:xfrm>
          <a:prstGeom prst="rect">
            <a:avLst/>
          </a:prstGeom>
          <a:noFill/>
          <a:ln/>
        </p:spPr>
        <p:txBody>
          <a:bodyPr wrap="squar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Older customers with moderate income and spending habits. Ideal for loyalty programs.</a:t>
            </a:r>
            <a:endParaRPr lang="en-US" sz="1500" dirty="0"/>
          </a:p>
        </p:txBody>
      </p:sp>
      <p:sp>
        <p:nvSpPr>
          <p:cNvPr id="11" name="Shape 9"/>
          <p:cNvSpPr/>
          <p:nvPr/>
        </p:nvSpPr>
        <p:spPr>
          <a:xfrm>
            <a:off x="801410" y="2851428"/>
            <a:ext cx="13027581" cy="1171575"/>
          </a:xfrm>
          <a:prstGeom prst="rect">
            <a:avLst/>
          </a:prstGeom>
          <a:solidFill>
            <a:srgbClr val="000000">
              <a:alpha val="4000"/>
            </a:srgbClr>
          </a:solidFill>
          <a:ln/>
        </p:spPr>
      </p:sp>
      <p:sp>
        <p:nvSpPr>
          <p:cNvPr id="12" name="Text 10"/>
          <p:cNvSpPr/>
          <p:nvPr/>
        </p:nvSpPr>
        <p:spPr>
          <a:xfrm>
            <a:off x="994648" y="2974658"/>
            <a:ext cx="913328"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1</a:t>
            </a:r>
            <a:endParaRPr lang="en-US" sz="1500" dirty="0"/>
          </a:p>
        </p:txBody>
      </p:sp>
      <p:sp>
        <p:nvSpPr>
          <p:cNvPr id="13" name="Text 11"/>
          <p:cNvSpPr/>
          <p:nvPr/>
        </p:nvSpPr>
        <p:spPr>
          <a:xfrm>
            <a:off x="2301121" y="2974658"/>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32.9</a:t>
            </a:r>
            <a:endParaRPr lang="en-US" sz="1500" dirty="0"/>
          </a:p>
        </p:txBody>
      </p:sp>
      <p:sp>
        <p:nvSpPr>
          <p:cNvPr id="14" name="Text 12"/>
          <p:cNvSpPr/>
          <p:nvPr/>
        </p:nvSpPr>
        <p:spPr>
          <a:xfrm>
            <a:off x="4255175" y="2974658"/>
            <a:ext cx="2212300"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86.1</a:t>
            </a:r>
            <a:endParaRPr lang="en-US" sz="1500" dirty="0"/>
          </a:p>
        </p:txBody>
      </p:sp>
      <p:sp>
        <p:nvSpPr>
          <p:cNvPr id="15" name="Text 13"/>
          <p:cNvSpPr/>
          <p:nvPr/>
        </p:nvSpPr>
        <p:spPr>
          <a:xfrm>
            <a:off x="6860619" y="2974658"/>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81.5</a:t>
            </a:r>
            <a:endParaRPr lang="en-US" sz="1500" dirty="0"/>
          </a:p>
        </p:txBody>
      </p:sp>
      <p:sp>
        <p:nvSpPr>
          <p:cNvPr id="16" name="Text 14"/>
          <p:cNvSpPr/>
          <p:nvPr/>
        </p:nvSpPr>
        <p:spPr>
          <a:xfrm>
            <a:off x="8814673" y="2974658"/>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22 / 18</a:t>
            </a:r>
            <a:endParaRPr lang="en-US" sz="1500" dirty="0"/>
          </a:p>
        </p:txBody>
      </p:sp>
      <p:sp>
        <p:nvSpPr>
          <p:cNvPr id="17" name="Text 15"/>
          <p:cNvSpPr/>
          <p:nvPr/>
        </p:nvSpPr>
        <p:spPr>
          <a:xfrm>
            <a:off x="10768727" y="2974658"/>
            <a:ext cx="2867501" cy="925116"/>
          </a:xfrm>
          <a:prstGeom prst="rect">
            <a:avLst/>
          </a:prstGeom>
          <a:noFill/>
          <a:ln/>
        </p:spPr>
        <p:txBody>
          <a:bodyPr wrap="squar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Younger, high-income, and high-spending customers. Prime candidates for premium products.</a:t>
            </a:r>
            <a:endParaRPr lang="en-US" sz="1500" dirty="0"/>
          </a:p>
        </p:txBody>
      </p:sp>
      <p:sp>
        <p:nvSpPr>
          <p:cNvPr id="18" name="Shape 16"/>
          <p:cNvSpPr/>
          <p:nvPr/>
        </p:nvSpPr>
        <p:spPr>
          <a:xfrm>
            <a:off x="801410" y="4023003"/>
            <a:ext cx="13027581" cy="1171575"/>
          </a:xfrm>
          <a:prstGeom prst="rect">
            <a:avLst/>
          </a:prstGeom>
          <a:solidFill>
            <a:srgbClr val="FFFFFF">
              <a:alpha val="4000"/>
            </a:srgbClr>
          </a:solidFill>
          <a:ln/>
        </p:spPr>
      </p:sp>
      <p:sp>
        <p:nvSpPr>
          <p:cNvPr id="19" name="Text 17"/>
          <p:cNvSpPr/>
          <p:nvPr/>
        </p:nvSpPr>
        <p:spPr>
          <a:xfrm>
            <a:off x="994648" y="4146232"/>
            <a:ext cx="913328"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2</a:t>
            </a:r>
            <a:endParaRPr lang="en-US" sz="1500" dirty="0"/>
          </a:p>
        </p:txBody>
      </p:sp>
      <p:sp>
        <p:nvSpPr>
          <p:cNvPr id="20" name="Text 18"/>
          <p:cNvSpPr/>
          <p:nvPr/>
        </p:nvSpPr>
        <p:spPr>
          <a:xfrm>
            <a:off x="2301121" y="4146232"/>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25.8</a:t>
            </a:r>
            <a:endParaRPr lang="en-US" sz="1500" dirty="0"/>
          </a:p>
        </p:txBody>
      </p:sp>
      <p:sp>
        <p:nvSpPr>
          <p:cNvPr id="21" name="Text 19"/>
          <p:cNvSpPr/>
          <p:nvPr/>
        </p:nvSpPr>
        <p:spPr>
          <a:xfrm>
            <a:off x="4255175" y="4146232"/>
            <a:ext cx="2212300"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26.1</a:t>
            </a:r>
            <a:endParaRPr lang="en-US" sz="1500" dirty="0"/>
          </a:p>
        </p:txBody>
      </p:sp>
      <p:sp>
        <p:nvSpPr>
          <p:cNvPr id="22" name="Text 20"/>
          <p:cNvSpPr/>
          <p:nvPr/>
        </p:nvSpPr>
        <p:spPr>
          <a:xfrm>
            <a:off x="6860619" y="4146232"/>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74.8</a:t>
            </a:r>
            <a:endParaRPr lang="en-US" sz="1500" dirty="0"/>
          </a:p>
        </p:txBody>
      </p:sp>
      <p:sp>
        <p:nvSpPr>
          <p:cNvPr id="23" name="Text 21"/>
          <p:cNvSpPr/>
          <p:nvPr/>
        </p:nvSpPr>
        <p:spPr>
          <a:xfrm>
            <a:off x="8814673" y="4146232"/>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15 / 11</a:t>
            </a:r>
            <a:endParaRPr lang="en-US" sz="1500" dirty="0"/>
          </a:p>
        </p:txBody>
      </p:sp>
      <p:sp>
        <p:nvSpPr>
          <p:cNvPr id="24" name="Text 22"/>
          <p:cNvSpPr/>
          <p:nvPr/>
        </p:nvSpPr>
        <p:spPr>
          <a:xfrm>
            <a:off x="10768727" y="4146232"/>
            <a:ext cx="2867501" cy="925116"/>
          </a:xfrm>
          <a:prstGeom prst="rect">
            <a:avLst/>
          </a:prstGeom>
          <a:noFill/>
          <a:ln/>
        </p:spPr>
        <p:txBody>
          <a:bodyPr wrap="squar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Youthful individuals with lower income but frequent spending. Highly responsive to discounts.</a:t>
            </a:r>
            <a:endParaRPr lang="en-US" sz="1500" dirty="0"/>
          </a:p>
        </p:txBody>
      </p:sp>
      <p:sp>
        <p:nvSpPr>
          <p:cNvPr id="25" name="Shape 23"/>
          <p:cNvSpPr/>
          <p:nvPr/>
        </p:nvSpPr>
        <p:spPr>
          <a:xfrm>
            <a:off x="801410" y="5194578"/>
            <a:ext cx="13027581" cy="1171575"/>
          </a:xfrm>
          <a:prstGeom prst="rect">
            <a:avLst/>
          </a:prstGeom>
          <a:solidFill>
            <a:srgbClr val="000000">
              <a:alpha val="4000"/>
            </a:srgbClr>
          </a:solidFill>
          <a:ln/>
        </p:spPr>
      </p:sp>
      <p:sp>
        <p:nvSpPr>
          <p:cNvPr id="26" name="Text 24"/>
          <p:cNvSpPr/>
          <p:nvPr/>
        </p:nvSpPr>
        <p:spPr>
          <a:xfrm>
            <a:off x="994648" y="5317808"/>
            <a:ext cx="913328"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3</a:t>
            </a:r>
            <a:endParaRPr lang="en-US" sz="1500" dirty="0"/>
          </a:p>
        </p:txBody>
      </p:sp>
      <p:sp>
        <p:nvSpPr>
          <p:cNvPr id="27" name="Text 25"/>
          <p:cNvSpPr/>
          <p:nvPr/>
        </p:nvSpPr>
        <p:spPr>
          <a:xfrm>
            <a:off x="2301121" y="5317808"/>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26.7</a:t>
            </a:r>
            <a:endParaRPr lang="en-US" sz="1500" dirty="0"/>
          </a:p>
        </p:txBody>
      </p:sp>
      <p:sp>
        <p:nvSpPr>
          <p:cNvPr id="28" name="Text 26"/>
          <p:cNvSpPr/>
          <p:nvPr/>
        </p:nvSpPr>
        <p:spPr>
          <a:xfrm>
            <a:off x="4255175" y="5317808"/>
            <a:ext cx="2212300"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54.3</a:t>
            </a:r>
            <a:endParaRPr lang="en-US" sz="1500" dirty="0"/>
          </a:p>
        </p:txBody>
      </p:sp>
      <p:sp>
        <p:nvSpPr>
          <p:cNvPr id="29" name="Text 27"/>
          <p:cNvSpPr/>
          <p:nvPr/>
        </p:nvSpPr>
        <p:spPr>
          <a:xfrm>
            <a:off x="6860619" y="5317808"/>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40.9</a:t>
            </a:r>
            <a:endParaRPr lang="en-US" sz="1500" dirty="0"/>
          </a:p>
        </p:txBody>
      </p:sp>
      <p:sp>
        <p:nvSpPr>
          <p:cNvPr id="30" name="Text 28"/>
          <p:cNvSpPr/>
          <p:nvPr/>
        </p:nvSpPr>
        <p:spPr>
          <a:xfrm>
            <a:off x="8814673" y="5317808"/>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27 / 18</a:t>
            </a:r>
            <a:endParaRPr lang="en-US" sz="1500" dirty="0"/>
          </a:p>
        </p:txBody>
      </p:sp>
      <p:sp>
        <p:nvSpPr>
          <p:cNvPr id="31" name="Text 29"/>
          <p:cNvSpPr/>
          <p:nvPr/>
        </p:nvSpPr>
        <p:spPr>
          <a:xfrm>
            <a:off x="10768727" y="5317808"/>
            <a:ext cx="2867501" cy="925116"/>
          </a:xfrm>
          <a:prstGeom prst="rect">
            <a:avLst/>
          </a:prstGeom>
          <a:noFill/>
          <a:ln/>
        </p:spPr>
        <p:txBody>
          <a:bodyPr wrap="squar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Young mid-income customers with balanced spending. Strong cross-selling potential.</a:t>
            </a:r>
            <a:endParaRPr lang="en-US" sz="1500" dirty="0"/>
          </a:p>
        </p:txBody>
      </p:sp>
      <p:sp>
        <p:nvSpPr>
          <p:cNvPr id="32" name="Shape 30"/>
          <p:cNvSpPr/>
          <p:nvPr/>
        </p:nvSpPr>
        <p:spPr>
          <a:xfrm>
            <a:off x="801410" y="6366153"/>
            <a:ext cx="13027581" cy="1171575"/>
          </a:xfrm>
          <a:prstGeom prst="rect">
            <a:avLst/>
          </a:prstGeom>
          <a:solidFill>
            <a:srgbClr val="FFFFFF">
              <a:alpha val="4000"/>
            </a:srgbClr>
          </a:solidFill>
          <a:ln/>
        </p:spPr>
      </p:sp>
      <p:sp>
        <p:nvSpPr>
          <p:cNvPr id="33" name="Text 31"/>
          <p:cNvSpPr/>
          <p:nvPr/>
        </p:nvSpPr>
        <p:spPr>
          <a:xfrm>
            <a:off x="994648" y="6489383"/>
            <a:ext cx="913328"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4</a:t>
            </a:r>
            <a:endParaRPr lang="en-US" sz="1500" dirty="0"/>
          </a:p>
        </p:txBody>
      </p:sp>
      <p:sp>
        <p:nvSpPr>
          <p:cNvPr id="34" name="Text 32"/>
          <p:cNvSpPr/>
          <p:nvPr/>
        </p:nvSpPr>
        <p:spPr>
          <a:xfrm>
            <a:off x="2301121" y="6489383"/>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44.4</a:t>
            </a:r>
            <a:endParaRPr lang="en-US" sz="1500" dirty="0"/>
          </a:p>
        </p:txBody>
      </p:sp>
      <p:sp>
        <p:nvSpPr>
          <p:cNvPr id="35" name="Text 33"/>
          <p:cNvSpPr/>
          <p:nvPr/>
        </p:nvSpPr>
        <p:spPr>
          <a:xfrm>
            <a:off x="4255175" y="6489383"/>
            <a:ext cx="2212300"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89.8</a:t>
            </a:r>
            <a:endParaRPr lang="en-US" sz="1500" dirty="0"/>
          </a:p>
        </p:txBody>
      </p:sp>
      <p:sp>
        <p:nvSpPr>
          <p:cNvPr id="36" name="Text 34"/>
          <p:cNvSpPr/>
          <p:nvPr/>
        </p:nvSpPr>
        <p:spPr>
          <a:xfrm>
            <a:off x="6860619" y="6489383"/>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18.5</a:t>
            </a:r>
            <a:endParaRPr lang="en-US" sz="1500" dirty="0"/>
          </a:p>
        </p:txBody>
      </p:sp>
      <p:sp>
        <p:nvSpPr>
          <p:cNvPr id="37" name="Text 35"/>
          <p:cNvSpPr/>
          <p:nvPr/>
        </p:nvSpPr>
        <p:spPr>
          <a:xfrm>
            <a:off x="8814673" y="6489383"/>
            <a:ext cx="1560909" cy="308372"/>
          </a:xfrm>
          <a:prstGeom prst="rect">
            <a:avLst/>
          </a:prstGeom>
          <a:noFill/>
          <a:ln/>
        </p:spPr>
        <p:txBody>
          <a:bodyPr wrap="non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15 / 16</a:t>
            </a:r>
            <a:endParaRPr lang="en-US" sz="1500" dirty="0"/>
          </a:p>
        </p:txBody>
      </p:sp>
      <p:sp>
        <p:nvSpPr>
          <p:cNvPr id="38" name="Text 36"/>
          <p:cNvSpPr/>
          <p:nvPr/>
        </p:nvSpPr>
        <p:spPr>
          <a:xfrm>
            <a:off x="10768727" y="6489383"/>
            <a:ext cx="2867501" cy="925116"/>
          </a:xfrm>
          <a:prstGeom prst="rect">
            <a:avLst/>
          </a:prstGeom>
          <a:noFill/>
          <a:ln/>
        </p:spPr>
        <p:txBody>
          <a:bodyPr wrap="square" lIns="0" tIns="0" rIns="0" bIns="0" rtlCol="0" anchor="t"/>
          <a:lstStyle/>
          <a:p>
            <a:pPr marL="0" indent="0" algn="l">
              <a:lnSpc>
                <a:spcPts val="2400"/>
              </a:lnSpc>
              <a:buNone/>
            </a:pPr>
            <a:r>
              <a:rPr lang="en-US" sz="1500" dirty="0">
                <a:solidFill>
                  <a:srgbClr val="4A4A45"/>
                </a:solidFill>
                <a:latin typeface="Lato" pitchFamily="34" charset="0"/>
                <a:ea typeface="Lato" pitchFamily="34" charset="-122"/>
                <a:cs typeface="Lato" pitchFamily="34" charset="-120"/>
              </a:rPr>
              <a:t>Wealthy but frugal customers. Require specific campaigns to trigger interest and engagement.</a:t>
            </a:r>
            <a:endParaRPr lang="en-US" sz="1500" dirty="0"/>
          </a:p>
        </p:txBody>
      </p:sp>
      <p:pic>
        <p:nvPicPr>
          <p:cNvPr id="39" name="Picture 38">
            <a:extLst>
              <a:ext uri="{FF2B5EF4-FFF2-40B4-BE49-F238E27FC236}">
                <a16:creationId xmlns:a16="http://schemas.microsoft.com/office/drawing/2014/main" id="{9E39D236-BBD2-420C-4561-E5CCDCDE2D32}"/>
              </a:ext>
            </a:extLst>
          </p:cNvPr>
          <p:cNvPicPr>
            <a:picLocks noChangeAspect="1"/>
          </p:cNvPicPr>
          <p:nvPr/>
        </p:nvPicPr>
        <p:blipFill>
          <a:blip r:embed="rId3"/>
          <a:stretch>
            <a:fillRect/>
          </a:stretch>
        </p:blipFill>
        <p:spPr>
          <a:xfrm>
            <a:off x="12872696" y="7760441"/>
            <a:ext cx="1757704" cy="37152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904</Words>
  <Application>Microsoft Office PowerPoint</Application>
  <PresentationFormat>Custom</PresentationFormat>
  <Paragraphs>90</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Lato</vt:lpstr>
      <vt:lpstr>Lato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Abhinav P</dc:creator>
  <cp:lastModifiedBy>Abhinav P</cp:lastModifiedBy>
  <cp:revision>2</cp:revision>
  <dcterms:created xsi:type="dcterms:W3CDTF">2025-06-27T18:13:53Z</dcterms:created>
  <dcterms:modified xsi:type="dcterms:W3CDTF">2025-06-27T18:16:41Z</dcterms:modified>
</cp:coreProperties>
</file>